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50292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640080"/>
            <a:ext cx="3657600" cy="320040"/>
          </a:xfrm>
          <a:prstGeom prst="rect">
            <a:avLst/>
          </a:prstGeom>
          <a:noFill/>
        </p:spPr>
        <p:txBody>
          <a:bodyPr wrap="square" anchor="t" lIns="0" rIns="0" tIns="0" bIns="0">
            <a:spAutoFit/>
          </a:bodyPr>
          <a:lstStyle/>
          <a:p>
            <a:pPr algn="l">
              <a:lnSpc>
                <a:spcPct val="120000"/>
              </a:lnSpc>
            </a:pPr>
            <a:r>
              <a:rPr sz="1100" b="1">
                <a:solidFill>
                  <a:srgbClr val="C9A86E"/>
                </a:solidFill>
                <a:latin typeface="Meiryo"/>
                <a:ea typeface="Meiryo"/>
              </a:rPr>
              <a:t>安全衛生教育</a:t>
            </a:r>
          </a:p>
        </p:txBody>
      </p:sp>
      <p:sp>
        <p:nvSpPr>
          <p:cNvPr id="5" name="TextBox 4"/>
          <p:cNvSpPr txBox="1"/>
          <p:nvPr/>
        </p:nvSpPr>
        <p:spPr>
          <a:xfrm>
            <a:off x="548640" y="1508760"/>
            <a:ext cx="10515600" cy="457200"/>
          </a:xfrm>
          <a:prstGeom prst="rect">
            <a:avLst/>
          </a:prstGeom>
          <a:noFill/>
        </p:spPr>
        <p:txBody>
          <a:bodyPr wrap="square" anchor="t" lIns="0" rIns="0" tIns="0" bIns="0">
            <a:spAutoFit/>
          </a:bodyPr>
          <a:lstStyle/>
          <a:p>
            <a:pPr algn="l">
              <a:lnSpc>
                <a:spcPct val="120000"/>
              </a:lnSpc>
            </a:pPr>
            <a:r>
              <a:rPr sz="1400" b="1">
                <a:solidFill>
                  <a:srgbClr val="A0783C"/>
                </a:solidFill>
                <a:latin typeface="Meiryo"/>
                <a:ea typeface="Meiryo"/>
              </a:rPr>
              <a:t>FOREMAN SAFETY EDUCATION</a:t>
            </a:r>
          </a:p>
        </p:txBody>
      </p:sp>
      <p:sp>
        <p:nvSpPr>
          <p:cNvPr id="6" name="TextBox 5"/>
          <p:cNvSpPr txBox="1"/>
          <p:nvPr/>
        </p:nvSpPr>
        <p:spPr>
          <a:xfrm>
            <a:off x="548640" y="1965960"/>
            <a:ext cx="10515600" cy="1280160"/>
          </a:xfrm>
          <a:prstGeom prst="rect">
            <a:avLst/>
          </a:prstGeom>
          <a:noFill/>
        </p:spPr>
        <p:txBody>
          <a:bodyPr wrap="square" anchor="t" lIns="0" rIns="0" tIns="0" bIns="0">
            <a:spAutoFit/>
          </a:bodyPr>
          <a:lstStyle/>
          <a:p>
            <a:pPr algn="l">
              <a:lnSpc>
                <a:spcPct val="105000"/>
              </a:lnSpc>
            </a:pPr>
            <a:r>
              <a:rPr sz="5400" b="1">
                <a:solidFill>
                  <a:srgbClr val="FFFFFF"/>
                </a:solidFill>
                <a:latin typeface="Meiryo"/>
                <a:ea typeface="Meiryo"/>
              </a:rPr>
              <a:t>職長等教育</a:t>
            </a:r>
          </a:p>
        </p:txBody>
      </p:sp>
      <p:sp>
        <p:nvSpPr>
          <p:cNvPr id="7" name="TextBox 6"/>
          <p:cNvSpPr txBox="1"/>
          <p:nvPr/>
        </p:nvSpPr>
        <p:spPr>
          <a:xfrm>
            <a:off x="548640" y="3383280"/>
            <a:ext cx="10515600" cy="457200"/>
          </a:xfrm>
          <a:prstGeom prst="rect">
            <a:avLst/>
          </a:prstGeom>
          <a:noFill/>
        </p:spPr>
        <p:txBody>
          <a:bodyPr wrap="square" anchor="t" lIns="0" rIns="0" tIns="0" bIns="0">
            <a:spAutoFit/>
          </a:bodyPr>
          <a:lstStyle/>
          <a:p>
            <a:pPr algn="l">
              <a:lnSpc>
                <a:spcPct val="120000"/>
              </a:lnSpc>
            </a:pPr>
            <a:r>
              <a:rPr sz="2000" b="0">
                <a:solidFill>
                  <a:srgbClr val="CBD5E1"/>
                </a:solidFill>
                <a:latin typeface="Meiryo"/>
                <a:ea typeface="Meiryo"/>
              </a:rPr>
              <a:t>安全衛生責任者対応コース</a:t>
            </a:r>
          </a:p>
        </p:txBody>
      </p:sp>
      <p:sp>
        <p:nvSpPr>
          <p:cNvPr id="8" name="Rectangle 7"/>
          <p:cNvSpPr/>
          <p:nvPr/>
        </p:nvSpPr>
        <p:spPr>
          <a:xfrm>
            <a:off x="548640" y="4846320"/>
            <a:ext cx="1828800" cy="15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4983480"/>
            <a:ext cx="10515600" cy="365760"/>
          </a:xfrm>
          <a:prstGeom prst="rect">
            <a:avLst/>
          </a:prstGeom>
          <a:noFill/>
        </p:spPr>
        <p:txBody>
          <a:bodyPr wrap="square" anchor="t" lIns="0" rIns="0" tIns="0" bIns="0">
            <a:spAutoFit/>
          </a:bodyPr>
          <a:lstStyle/>
          <a:p>
            <a:pPr algn="l">
              <a:lnSpc>
                <a:spcPct val="120000"/>
              </a:lnSpc>
            </a:pPr>
            <a:r>
              <a:rPr sz="1300" b="0">
                <a:solidFill>
                  <a:srgbClr val="CBD5E1"/>
                </a:solidFill>
                <a:latin typeface="Meiryo"/>
                <a:ea typeface="Meiryo"/>
              </a:rPr>
              <a:t>安衛法第60条準拠 ／ 12時間以上（2日間想定）</a:t>
            </a:r>
          </a:p>
        </p:txBody>
      </p:sp>
      <p:sp>
        <p:nvSpPr>
          <p:cNvPr id="10" name="TextBox 9"/>
          <p:cNvSpPr txBox="1"/>
          <p:nvPr/>
        </p:nvSpPr>
        <p:spPr>
          <a:xfrm>
            <a:off x="548640" y="6263640"/>
            <a:ext cx="10515600" cy="320040"/>
          </a:xfrm>
          <a:prstGeom prst="rect">
            <a:avLst/>
          </a:prstGeom>
          <a:noFill/>
        </p:spPr>
        <p:txBody>
          <a:bodyPr wrap="square" anchor="t" lIns="0" rIns="0" tIns="0" bIns="0">
            <a:spAutoFit/>
          </a:bodyPr>
          <a:lstStyle/>
          <a:p>
            <a:pPr algn="l">
              <a:lnSpc>
                <a:spcPct val="120000"/>
              </a:lnSpc>
            </a:pPr>
            <a:r>
              <a:rPr sz="1000" b="0">
                <a:solidFill>
                  <a:srgbClr val="94A3B8"/>
                </a:solidFill>
                <a:latin typeface="Meiryo"/>
                <a:ea typeface="Meiryo"/>
              </a:rPr>
              <a:t>ANZEN AI ／ 労働安全コンサルタント（登録番号260022・土木）監修</a:t>
            </a:r>
          </a:p>
        </p:txBody>
      </p:sp>
      <p:sp>
        <p:nvSpPr>
          <p:cNvPr id="11" name="TextBox 10"/>
          <p:cNvSpPr txBox="1"/>
          <p:nvPr/>
        </p:nvSpPr>
        <p:spPr>
          <a:xfrm>
            <a:off x="9997135" y="640080"/>
            <a:ext cx="1645920" cy="320040"/>
          </a:xfrm>
          <a:prstGeom prst="rect">
            <a:avLst/>
          </a:prstGeom>
          <a:noFill/>
        </p:spPr>
        <p:txBody>
          <a:bodyPr wrap="square" anchor="t" lIns="0" rIns="0" tIns="0" bIns="0">
            <a:spAutoFit/>
          </a:bodyPr>
          <a:lstStyle/>
          <a:p>
            <a:pPr algn="r">
              <a:lnSpc>
                <a:spcPct val="120000"/>
              </a:lnSpc>
            </a:pPr>
            <a:r>
              <a:rPr sz="1200" b="1">
                <a:solidFill>
                  <a:srgbClr val="A0783C"/>
                </a:solidFill>
                <a:latin typeface="Meiryo"/>
                <a:ea typeface="Meiryo"/>
              </a:rPr>
              <a:t>ANZEN AI</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54864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KEY TAKEAWAYS</a:t>
            </a:r>
          </a:p>
        </p:txBody>
      </p:sp>
      <p:sp>
        <p:nvSpPr>
          <p:cNvPr id="4" name="TextBox 3"/>
          <p:cNvSpPr txBox="1"/>
          <p:nvPr/>
        </p:nvSpPr>
        <p:spPr>
          <a:xfrm>
            <a:off x="548640" y="841248"/>
            <a:ext cx="11094415" cy="548640"/>
          </a:xfrm>
          <a:prstGeom prst="rect">
            <a:avLst/>
          </a:prstGeom>
          <a:noFill/>
        </p:spPr>
        <p:txBody>
          <a:bodyPr wrap="square" anchor="t" lIns="0" rIns="0" tIns="0" bIns="0">
            <a:spAutoFit/>
          </a:bodyPr>
          <a:lstStyle/>
          <a:p>
            <a:pPr algn="l">
              <a:lnSpc>
                <a:spcPct val="120000"/>
              </a:lnSpc>
            </a:pPr>
            <a:r>
              <a:rPr sz="2800" b="1">
                <a:solidFill>
                  <a:srgbClr val="FFFFFF"/>
                </a:solidFill>
                <a:latin typeface="Meiryo"/>
                <a:ea typeface="Meiryo"/>
              </a:rPr>
              <a:t>本日のまとめ</a:t>
            </a:r>
          </a:p>
        </p:txBody>
      </p:sp>
      <p:sp>
        <p:nvSpPr>
          <p:cNvPr id="5" name="Rectangle 4"/>
          <p:cNvSpPr/>
          <p:nvPr/>
        </p:nvSpPr>
        <p:spPr>
          <a:xfrm>
            <a:off x="548640" y="141732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691640"/>
            <a:ext cx="5440680" cy="1783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691640"/>
            <a:ext cx="109728" cy="178308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7" y="1856232"/>
            <a:ext cx="64008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01</a:t>
            </a:r>
          </a:p>
        </p:txBody>
      </p:sp>
      <p:sp>
        <p:nvSpPr>
          <p:cNvPr id="9" name="TextBox 8"/>
          <p:cNvSpPr txBox="1"/>
          <p:nvPr/>
        </p:nvSpPr>
        <p:spPr>
          <a:xfrm>
            <a:off x="1508760" y="1874520"/>
            <a:ext cx="4297680" cy="502920"/>
          </a:xfrm>
          <a:prstGeom prst="rect">
            <a:avLst/>
          </a:prstGeom>
          <a:noFill/>
        </p:spPr>
        <p:txBody>
          <a:bodyPr wrap="square" anchor="t" lIns="0" rIns="0" tIns="0" bIns="0">
            <a:spAutoFit/>
          </a:bodyPr>
          <a:lstStyle/>
          <a:p>
            <a:pPr algn="l">
              <a:lnSpc>
                <a:spcPct val="125000"/>
              </a:lnSpc>
            </a:pPr>
            <a:r>
              <a:rPr sz="1400" b="1">
                <a:solidFill>
                  <a:srgbClr val="1A2744"/>
                </a:solidFill>
                <a:latin typeface="Meiryo"/>
                <a:ea typeface="Meiryo"/>
              </a:rPr>
              <a:t>職長は現場安全の要</a:t>
            </a:r>
          </a:p>
        </p:txBody>
      </p:sp>
      <p:sp>
        <p:nvSpPr>
          <p:cNvPr id="10" name="TextBox 9"/>
          <p:cNvSpPr txBox="1"/>
          <p:nvPr/>
        </p:nvSpPr>
        <p:spPr>
          <a:xfrm>
            <a:off x="841247" y="2468880"/>
            <a:ext cx="4983480" cy="914400"/>
          </a:xfrm>
          <a:prstGeom prst="rect">
            <a:avLst/>
          </a:prstGeom>
          <a:noFill/>
        </p:spPr>
        <p:txBody>
          <a:bodyPr wrap="square" anchor="t" lIns="0" rIns="0" tIns="0" bIns="0">
            <a:spAutoFit/>
          </a:bodyPr>
          <a:lstStyle/>
          <a:p>
            <a:pPr algn="l">
              <a:lnSpc>
                <a:spcPct val="145000"/>
              </a:lnSpc>
            </a:pPr>
            <a:r>
              <a:rPr sz="1100" b="0">
                <a:solidFill>
                  <a:srgbClr val="334155"/>
                </a:solidFill>
                <a:latin typeface="Meiryo"/>
                <a:ea typeface="Meiryo"/>
              </a:rPr>
              <a:t>法定5区分12時間以上で安衛法第60条の責任を果たす</a:t>
            </a:r>
          </a:p>
        </p:txBody>
      </p:sp>
      <p:sp>
        <p:nvSpPr>
          <p:cNvPr id="11" name="Rectangle 10"/>
          <p:cNvSpPr/>
          <p:nvPr/>
        </p:nvSpPr>
        <p:spPr>
          <a:xfrm>
            <a:off x="6190488" y="1691640"/>
            <a:ext cx="5440680" cy="1783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190488" y="1691640"/>
            <a:ext cx="109728" cy="178308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83096" y="1856232"/>
            <a:ext cx="64008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02</a:t>
            </a:r>
          </a:p>
        </p:txBody>
      </p:sp>
      <p:sp>
        <p:nvSpPr>
          <p:cNvPr id="14" name="TextBox 13"/>
          <p:cNvSpPr txBox="1"/>
          <p:nvPr/>
        </p:nvSpPr>
        <p:spPr>
          <a:xfrm>
            <a:off x="7150607" y="1874520"/>
            <a:ext cx="4297680" cy="502920"/>
          </a:xfrm>
          <a:prstGeom prst="rect">
            <a:avLst/>
          </a:prstGeom>
          <a:noFill/>
        </p:spPr>
        <p:txBody>
          <a:bodyPr wrap="square" anchor="t" lIns="0" rIns="0" tIns="0" bIns="0">
            <a:spAutoFit/>
          </a:bodyPr>
          <a:lstStyle/>
          <a:p>
            <a:pPr algn="l">
              <a:lnSpc>
                <a:spcPct val="125000"/>
              </a:lnSpc>
            </a:pPr>
            <a:r>
              <a:rPr sz="1400" b="1">
                <a:solidFill>
                  <a:srgbClr val="1A2744"/>
                </a:solidFill>
                <a:latin typeface="Meiryo"/>
                <a:ea typeface="Meiryo"/>
              </a:rPr>
              <a:t>RAは職長業務の中核</a:t>
            </a:r>
          </a:p>
        </p:txBody>
      </p:sp>
      <p:sp>
        <p:nvSpPr>
          <p:cNvPr id="15" name="TextBox 14"/>
          <p:cNvSpPr txBox="1"/>
          <p:nvPr/>
        </p:nvSpPr>
        <p:spPr>
          <a:xfrm>
            <a:off x="6483096" y="2468880"/>
            <a:ext cx="4983480" cy="914400"/>
          </a:xfrm>
          <a:prstGeom prst="rect">
            <a:avLst/>
          </a:prstGeom>
          <a:noFill/>
        </p:spPr>
        <p:txBody>
          <a:bodyPr wrap="square" anchor="t" lIns="0" rIns="0" tIns="0" bIns="0">
            <a:spAutoFit/>
          </a:bodyPr>
          <a:lstStyle/>
          <a:p>
            <a:pPr algn="l">
              <a:lnSpc>
                <a:spcPct val="145000"/>
              </a:lnSpc>
            </a:pPr>
            <a:r>
              <a:rPr sz="1100" b="0">
                <a:solidFill>
                  <a:srgbClr val="334155"/>
                </a:solidFill>
                <a:latin typeface="Meiryo"/>
                <a:ea typeface="Meiryo"/>
              </a:rPr>
              <a:t>4STEPを年1回以上、変更時にも再実施し記録を残す</a:t>
            </a:r>
          </a:p>
        </p:txBody>
      </p:sp>
      <p:sp>
        <p:nvSpPr>
          <p:cNvPr id="16" name="Rectangle 15"/>
          <p:cNvSpPr/>
          <p:nvPr/>
        </p:nvSpPr>
        <p:spPr>
          <a:xfrm>
            <a:off x="548640" y="3675887"/>
            <a:ext cx="5440680" cy="1783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548640" y="3675887"/>
            <a:ext cx="109728" cy="178308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41247" y="3840479"/>
            <a:ext cx="64008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03</a:t>
            </a:r>
          </a:p>
        </p:txBody>
      </p:sp>
      <p:sp>
        <p:nvSpPr>
          <p:cNvPr id="19" name="TextBox 18"/>
          <p:cNvSpPr txBox="1"/>
          <p:nvPr/>
        </p:nvSpPr>
        <p:spPr>
          <a:xfrm>
            <a:off x="1508760" y="3858768"/>
            <a:ext cx="4297680" cy="502920"/>
          </a:xfrm>
          <a:prstGeom prst="rect">
            <a:avLst/>
          </a:prstGeom>
          <a:noFill/>
        </p:spPr>
        <p:txBody>
          <a:bodyPr wrap="square" anchor="t" lIns="0" rIns="0" tIns="0" bIns="0">
            <a:spAutoFit/>
          </a:bodyPr>
          <a:lstStyle/>
          <a:p>
            <a:pPr algn="l">
              <a:lnSpc>
                <a:spcPct val="125000"/>
              </a:lnSpc>
            </a:pPr>
            <a:r>
              <a:rPr sz="1400" b="1">
                <a:solidFill>
                  <a:srgbClr val="1A2744"/>
                </a:solidFill>
                <a:latin typeface="Meiryo"/>
                <a:ea typeface="Meiryo"/>
              </a:rPr>
              <a:t>指導と異常時措置を型に</a:t>
            </a:r>
          </a:p>
        </p:txBody>
      </p:sp>
      <p:sp>
        <p:nvSpPr>
          <p:cNvPr id="20" name="TextBox 19"/>
          <p:cNvSpPr txBox="1"/>
          <p:nvPr/>
        </p:nvSpPr>
        <p:spPr>
          <a:xfrm>
            <a:off x="841247" y="4453127"/>
            <a:ext cx="4983480" cy="914400"/>
          </a:xfrm>
          <a:prstGeom prst="rect">
            <a:avLst/>
          </a:prstGeom>
          <a:noFill/>
        </p:spPr>
        <p:txBody>
          <a:bodyPr wrap="square" anchor="t" lIns="0" rIns="0" tIns="0" bIns="0">
            <a:spAutoFit/>
          </a:bodyPr>
          <a:lstStyle/>
          <a:p>
            <a:pPr algn="l">
              <a:lnSpc>
                <a:spcPct val="145000"/>
              </a:lnSpc>
            </a:pPr>
            <a:r>
              <a:rPr sz="1100" b="0">
                <a:solidFill>
                  <a:srgbClr val="334155"/>
                </a:solidFill>
                <a:latin typeface="Meiryo"/>
                <a:ea typeface="Meiryo"/>
              </a:rPr>
              <a:t>4原則と4ポイントで属人化を断ち、即応力を高める</a:t>
            </a:r>
          </a:p>
        </p:txBody>
      </p:sp>
      <p:sp>
        <p:nvSpPr>
          <p:cNvPr id="21" name="Rectangle 20"/>
          <p:cNvSpPr/>
          <p:nvPr/>
        </p:nvSpPr>
        <p:spPr>
          <a:xfrm>
            <a:off x="6190488" y="3675887"/>
            <a:ext cx="5440680" cy="1783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190488" y="3675887"/>
            <a:ext cx="109728" cy="178308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83096" y="3840479"/>
            <a:ext cx="64008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04</a:t>
            </a:r>
          </a:p>
        </p:txBody>
      </p:sp>
      <p:sp>
        <p:nvSpPr>
          <p:cNvPr id="24" name="TextBox 23"/>
          <p:cNvSpPr txBox="1"/>
          <p:nvPr/>
        </p:nvSpPr>
        <p:spPr>
          <a:xfrm>
            <a:off x="7150607" y="3858768"/>
            <a:ext cx="4297680" cy="502920"/>
          </a:xfrm>
          <a:prstGeom prst="rect">
            <a:avLst/>
          </a:prstGeom>
          <a:noFill/>
        </p:spPr>
        <p:txBody>
          <a:bodyPr wrap="square" anchor="t" lIns="0" rIns="0" tIns="0" bIns="0">
            <a:spAutoFit/>
          </a:bodyPr>
          <a:lstStyle/>
          <a:p>
            <a:pPr algn="l">
              <a:lnSpc>
                <a:spcPct val="125000"/>
              </a:lnSpc>
            </a:pPr>
            <a:r>
              <a:rPr sz="1400" b="1">
                <a:solidFill>
                  <a:srgbClr val="1A2744"/>
                </a:solidFill>
                <a:latin typeface="Meiryo"/>
                <a:ea typeface="Meiryo"/>
              </a:rPr>
              <a:t>統括との連携と記録</a:t>
            </a:r>
          </a:p>
        </p:txBody>
      </p:sp>
      <p:sp>
        <p:nvSpPr>
          <p:cNvPr id="25" name="TextBox 24"/>
          <p:cNvSpPr txBox="1"/>
          <p:nvPr/>
        </p:nvSpPr>
        <p:spPr>
          <a:xfrm>
            <a:off x="6483096" y="4453127"/>
            <a:ext cx="4983480" cy="914400"/>
          </a:xfrm>
          <a:prstGeom prst="rect">
            <a:avLst/>
          </a:prstGeom>
          <a:noFill/>
        </p:spPr>
        <p:txBody>
          <a:bodyPr wrap="square" anchor="t" lIns="0" rIns="0" tIns="0" bIns="0">
            <a:spAutoFit/>
          </a:bodyPr>
          <a:lstStyle/>
          <a:p>
            <a:pPr algn="l">
              <a:lnSpc>
                <a:spcPct val="145000"/>
              </a:lnSpc>
            </a:pPr>
            <a:r>
              <a:rPr sz="1100" b="0">
                <a:solidFill>
                  <a:srgbClr val="334155"/>
                </a:solidFill>
                <a:latin typeface="Meiryo"/>
                <a:ea typeface="Meiryo"/>
              </a:rPr>
              <a:t>統括安全衛生責任者と連携し、記録3年以上保存で改善を継続</a:t>
            </a:r>
          </a:p>
        </p:txBody>
      </p:sp>
      <p:sp>
        <p:nvSpPr>
          <p:cNvPr id="26" name="Rectangle 25"/>
          <p:cNvSpPr/>
          <p:nvPr/>
        </p:nvSpPr>
        <p:spPr>
          <a:xfrm>
            <a:off x="548640" y="5532120"/>
            <a:ext cx="11094415" cy="15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48640" y="5669280"/>
            <a:ext cx="2286000" cy="32004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お問い合わせ</a:t>
            </a:r>
          </a:p>
        </p:txBody>
      </p:sp>
      <p:sp>
        <p:nvSpPr>
          <p:cNvPr id="28" name="TextBox 27"/>
          <p:cNvSpPr txBox="1"/>
          <p:nvPr/>
        </p:nvSpPr>
        <p:spPr>
          <a:xfrm>
            <a:off x="548640" y="5989320"/>
            <a:ext cx="6400800" cy="365760"/>
          </a:xfrm>
          <a:prstGeom prst="rect">
            <a:avLst/>
          </a:prstGeom>
          <a:noFill/>
        </p:spPr>
        <p:txBody>
          <a:bodyPr wrap="square" anchor="t" lIns="0" rIns="0" tIns="0" bIns="0">
            <a:spAutoFit/>
          </a:bodyPr>
          <a:lstStyle/>
          <a:p>
            <a:pPr algn="l">
              <a:lnSpc>
                <a:spcPct val="120000"/>
              </a:lnSpc>
            </a:pPr>
            <a:r>
              <a:rPr sz="1500" b="1">
                <a:solidFill>
                  <a:srgbClr val="FFFFFF"/>
                </a:solidFill>
                <a:latin typeface="Meiryo"/>
                <a:ea typeface="Meiryo"/>
              </a:rPr>
              <a:t>safe-ai-site.vercel.app/contact</a:t>
            </a:r>
          </a:p>
        </p:txBody>
      </p:sp>
      <p:sp>
        <p:nvSpPr>
          <p:cNvPr id="29" name="TextBox 28"/>
          <p:cNvSpPr txBox="1"/>
          <p:nvPr/>
        </p:nvSpPr>
        <p:spPr>
          <a:xfrm>
            <a:off x="548640" y="6355080"/>
            <a:ext cx="11094415" cy="320040"/>
          </a:xfrm>
          <a:prstGeom prst="rect">
            <a:avLst/>
          </a:prstGeom>
          <a:noFill/>
        </p:spPr>
        <p:txBody>
          <a:bodyPr wrap="square" anchor="t" lIns="0" rIns="0" tIns="0" bIns="0">
            <a:spAutoFit/>
          </a:bodyPr>
          <a:lstStyle/>
          <a:p>
            <a:pPr algn="l">
              <a:lnSpc>
                <a:spcPct val="120000"/>
              </a:lnSpc>
            </a:pPr>
            <a:r>
              <a:rPr sz="900" b="0">
                <a:solidFill>
                  <a:srgbClr val="94A3B8"/>
                </a:solidFill>
                <a:latin typeface="Meiryo"/>
                <a:ea typeface="Meiryo"/>
              </a:rPr>
              <a:t>ANZEN AI ／ 労働安全コンサルタント（登録番号260022・土木）監修</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AGENDA</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本日のアジェンダ</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783080"/>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77240" y="1947672"/>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01</a:t>
            </a:r>
          </a:p>
        </p:txBody>
      </p:sp>
      <p:sp>
        <p:nvSpPr>
          <p:cNvPr id="7" name="Rectangle 6"/>
          <p:cNvSpPr/>
          <p:nvPr/>
        </p:nvSpPr>
        <p:spPr>
          <a:xfrm>
            <a:off x="1508760" y="2011680"/>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645919" y="1984248"/>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職長教育の意義と背景</a:t>
            </a:r>
          </a:p>
        </p:txBody>
      </p:sp>
      <p:sp>
        <p:nvSpPr>
          <p:cNvPr id="9" name="TextBox 8"/>
          <p:cNvSpPr txBox="1"/>
          <p:nvPr/>
        </p:nvSpPr>
        <p:spPr>
          <a:xfrm>
            <a:off x="1645919" y="2496312"/>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指定業種における職長配置の法的位置づけと社会的役割</a:t>
            </a:r>
          </a:p>
        </p:txBody>
      </p:sp>
      <p:sp>
        <p:nvSpPr>
          <p:cNvPr id="10" name="Rectangle 9"/>
          <p:cNvSpPr/>
          <p:nvPr/>
        </p:nvSpPr>
        <p:spPr>
          <a:xfrm>
            <a:off x="6126479" y="1783080"/>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55079" y="1947672"/>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02</a:t>
            </a:r>
          </a:p>
        </p:txBody>
      </p:sp>
      <p:sp>
        <p:nvSpPr>
          <p:cNvPr id="12" name="Rectangle 11"/>
          <p:cNvSpPr/>
          <p:nvPr/>
        </p:nvSpPr>
        <p:spPr>
          <a:xfrm>
            <a:off x="7086599" y="2011680"/>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223759" y="1984248"/>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法定5区分の全体像</a:t>
            </a:r>
          </a:p>
        </p:txBody>
      </p:sp>
      <p:sp>
        <p:nvSpPr>
          <p:cNvPr id="14" name="TextBox 13"/>
          <p:cNvSpPr txBox="1"/>
          <p:nvPr/>
        </p:nvSpPr>
        <p:spPr>
          <a:xfrm>
            <a:off x="7223759" y="2496312"/>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安衛則第40条が定めるカリキュラム構成と時間配分</a:t>
            </a:r>
          </a:p>
        </p:txBody>
      </p:sp>
      <p:sp>
        <p:nvSpPr>
          <p:cNvPr id="15" name="Rectangle 14"/>
          <p:cNvSpPr/>
          <p:nvPr/>
        </p:nvSpPr>
        <p:spPr>
          <a:xfrm>
            <a:off x="548640" y="3319272"/>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3483864"/>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03</a:t>
            </a:r>
          </a:p>
        </p:txBody>
      </p:sp>
      <p:sp>
        <p:nvSpPr>
          <p:cNvPr id="17" name="Rectangle 16"/>
          <p:cNvSpPr/>
          <p:nvPr/>
        </p:nvSpPr>
        <p:spPr>
          <a:xfrm>
            <a:off x="1508760" y="3547872"/>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645919" y="3520440"/>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12時間カリキュラム</a:t>
            </a:r>
          </a:p>
        </p:txBody>
      </p:sp>
      <p:sp>
        <p:nvSpPr>
          <p:cNvPr id="19" name="TextBox 18"/>
          <p:cNvSpPr txBox="1"/>
          <p:nvPr/>
        </p:nvSpPr>
        <p:spPr>
          <a:xfrm>
            <a:off x="1645919" y="4032504"/>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科目ごとの時間割と現場で押さえるポイント</a:t>
            </a:r>
          </a:p>
        </p:txBody>
      </p:sp>
      <p:sp>
        <p:nvSpPr>
          <p:cNvPr id="20" name="Rectangle 19"/>
          <p:cNvSpPr/>
          <p:nvPr/>
        </p:nvSpPr>
        <p:spPr>
          <a:xfrm>
            <a:off x="6126479" y="3319272"/>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355079" y="3483864"/>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04</a:t>
            </a:r>
          </a:p>
        </p:txBody>
      </p:sp>
      <p:sp>
        <p:nvSpPr>
          <p:cNvPr id="22" name="Rectangle 21"/>
          <p:cNvSpPr/>
          <p:nvPr/>
        </p:nvSpPr>
        <p:spPr>
          <a:xfrm>
            <a:off x="7086599" y="3547872"/>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223759" y="3520440"/>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リスクアセスメント実務</a:t>
            </a:r>
          </a:p>
        </p:txBody>
      </p:sp>
      <p:sp>
        <p:nvSpPr>
          <p:cNvPr id="24" name="TextBox 23"/>
          <p:cNvSpPr txBox="1"/>
          <p:nvPr/>
        </p:nvSpPr>
        <p:spPr>
          <a:xfrm>
            <a:off x="7223759" y="4032504"/>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安衛則第24条の11準拠 4STEPの運用</a:t>
            </a:r>
          </a:p>
        </p:txBody>
      </p:sp>
      <p:sp>
        <p:nvSpPr>
          <p:cNvPr id="25" name="Rectangle 24"/>
          <p:cNvSpPr/>
          <p:nvPr/>
        </p:nvSpPr>
        <p:spPr>
          <a:xfrm>
            <a:off x="548640" y="4855464"/>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77240" y="5020055"/>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05</a:t>
            </a:r>
          </a:p>
        </p:txBody>
      </p:sp>
      <p:sp>
        <p:nvSpPr>
          <p:cNvPr id="27" name="Rectangle 26"/>
          <p:cNvSpPr/>
          <p:nvPr/>
        </p:nvSpPr>
        <p:spPr>
          <a:xfrm>
            <a:off x="1508760" y="5084064"/>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645919" y="5056631"/>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指導・監督と異常時措置</a:t>
            </a:r>
          </a:p>
        </p:txBody>
      </p:sp>
      <p:sp>
        <p:nvSpPr>
          <p:cNvPr id="29" name="TextBox 28"/>
          <p:cNvSpPr txBox="1"/>
          <p:nvPr/>
        </p:nvSpPr>
        <p:spPr>
          <a:xfrm>
            <a:off x="1645919" y="5568696"/>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4原則と4ポイントで現場をマネジメントする</a:t>
            </a:r>
          </a:p>
        </p:txBody>
      </p:sp>
      <p:sp>
        <p:nvSpPr>
          <p:cNvPr id="30" name="Rectangle 29"/>
          <p:cNvSpPr/>
          <p:nvPr/>
        </p:nvSpPr>
        <p:spPr>
          <a:xfrm>
            <a:off x="6126479" y="4855464"/>
            <a:ext cx="5349240" cy="13716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355079" y="5020055"/>
            <a:ext cx="640080" cy="457200"/>
          </a:xfrm>
          <a:prstGeom prst="rect">
            <a:avLst/>
          </a:prstGeom>
          <a:noFill/>
        </p:spPr>
        <p:txBody>
          <a:bodyPr wrap="square" anchor="t" lIns="0" rIns="0" tIns="0" bIns="0">
            <a:spAutoFit/>
          </a:bodyPr>
          <a:lstStyle/>
          <a:p>
            <a:pPr algn="l">
              <a:lnSpc>
                <a:spcPct val="120000"/>
              </a:lnSpc>
            </a:pPr>
            <a:r>
              <a:rPr sz="2200" b="1">
                <a:solidFill>
                  <a:srgbClr val="A0783C"/>
                </a:solidFill>
                <a:latin typeface="Meiryo"/>
                <a:ea typeface="Meiryo"/>
              </a:rPr>
              <a:t>06</a:t>
            </a:r>
          </a:p>
        </p:txBody>
      </p:sp>
      <p:sp>
        <p:nvSpPr>
          <p:cNvPr id="32" name="Rectangle 31"/>
          <p:cNvSpPr/>
          <p:nvPr/>
        </p:nvSpPr>
        <p:spPr>
          <a:xfrm>
            <a:off x="7086599" y="5084064"/>
            <a:ext cx="10000" cy="914400"/>
          </a:xfrm>
          <a:prstGeom prst="rect">
            <a:avLst/>
          </a:prstGeom>
          <a:solidFill>
            <a:srgbClr val="CBD5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223759" y="5056631"/>
            <a:ext cx="4069079" cy="457200"/>
          </a:xfrm>
          <a:prstGeom prst="rect">
            <a:avLst/>
          </a:prstGeom>
          <a:noFill/>
        </p:spPr>
        <p:txBody>
          <a:bodyPr wrap="square" anchor="t" lIns="0" rIns="0" tIns="0" bIns="0">
            <a:spAutoFit/>
          </a:bodyPr>
          <a:lstStyle/>
          <a:p>
            <a:pPr algn="l">
              <a:lnSpc>
                <a:spcPct val="120000"/>
              </a:lnSpc>
            </a:pPr>
            <a:r>
              <a:rPr sz="1500" b="1">
                <a:solidFill>
                  <a:srgbClr val="1A2744"/>
                </a:solidFill>
                <a:latin typeface="Meiryo"/>
                <a:ea typeface="Meiryo"/>
              </a:rPr>
              <a:t>配置・指導の5ステップと法的責務</a:t>
            </a:r>
          </a:p>
        </p:txBody>
      </p:sp>
      <p:sp>
        <p:nvSpPr>
          <p:cNvPr id="34" name="TextBox 33"/>
          <p:cNvSpPr txBox="1"/>
          <p:nvPr/>
        </p:nvSpPr>
        <p:spPr>
          <a:xfrm>
            <a:off x="7223759" y="5568696"/>
            <a:ext cx="4069079" cy="594360"/>
          </a:xfrm>
          <a:prstGeom prst="rect">
            <a:avLst/>
          </a:prstGeom>
          <a:noFill/>
        </p:spPr>
        <p:txBody>
          <a:bodyPr wrap="square" anchor="t" lIns="0" rIns="0" tIns="0" bIns="0">
            <a:spAutoFit/>
          </a:bodyPr>
          <a:lstStyle/>
          <a:p>
            <a:pPr algn="l">
              <a:lnSpc>
                <a:spcPct val="135000"/>
              </a:lnSpc>
            </a:pPr>
            <a:r>
              <a:rPr sz="1100" b="0">
                <a:solidFill>
                  <a:srgbClr val="334155"/>
                </a:solidFill>
                <a:latin typeface="Meiryo"/>
                <a:ea typeface="Meiryo"/>
              </a:rPr>
              <a:t>統括安全衛生責任者との連携と記録の整備</a:t>
            </a:r>
          </a:p>
        </p:txBody>
      </p:sp>
      <p:sp>
        <p:nvSpPr>
          <p:cNvPr id="35" name="TextBox 34"/>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36" name="TextBox 35"/>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02 / 10</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WHY FOREMAN TRAINING</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なぜ職長教育が必要か</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783080"/>
            <a:ext cx="5029200" cy="420624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914400" y="219456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560320"/>
            <a:ext cx="4297680" cy="2377440"/>
          </a:xfrm>
          <a:prstGeom prst="rect">
            <a:avLst/>
          </a:prstGeom>
          <a:noFill/>
        </p:spPr>
        <p:txBody>
          <a:bodyPr wrap="square" anchor="t" lIns="0" rIns="0" tIns="0" bIns="0">
            <a:spAutoFit/>
          </a:bodyPr>
          <a:lstStyle/>
          <a:p>
            <a:pPr algn="l">
              <a:lnSpc>
                <a:spcPct val="100000"/>
              </a:lnSpc>
            </a:pPr>
            <a:r>
              <a:rPr sz="15000" b="1">
                <a:solidFill>
                  <a:srgbClr val="FFFFFF"/>
                </a:solidFill>
                <a:latin typeface="Meiryo"/>
                <a:ea typeface="Meiryo"/>
              </a:rPr>
              <a:t>12</a:t>
            </a:r>
          </a:p>
        </p:txBody>
      </p:sp>
      <p:sp>
        <p:nvSpPr>
          <p:cNvPr id="8" name="TextBox 7"/>
          <p:cNvSpPr txBox="1"/>
          <p:nvPr/>
        </p:nvSpPr>
        <p:spPr>
          <a:xfrm>
            <a:off x="3657600" y="3200400"/>
            <a:ext cx="1371600" cy="1371600"/>
          </a:xfrm>
          <a:prstGeom prst="rect">
            <a:avLst/>
          </a:prstGeom>
          <a:noFill/>
        </p:spPr>
        <p:txBody>
          <a:bodyPr wrap="square" anchor="t" lIns="0" rIns="0" tIns="0" bIns="0">
            <a:spAutoFit/>
          </a:bodyPr>
          <a:lstStyle/>
          <a:p>
            <a:pPr algn="l">
              <a:lnSpc>
                <a:spcPct val="120000"/>
              </a:lnSpc>
            </a:pPr>
            <a:r>
              <a:rPr sz="7200" b="1">
                <a:solidFill>
                  <a:srgbClr val="A0783C"/>
                </a:solidFill>
                <a:latin typeface="Meiryo"/>
                <a:ea typeface="Meiryo"/>
              </a:rPr>
              <a:t>h</a:t>
            </a:r>
          </a:p>
        </p:txBody>
      </p:sp>
      <p:sp>
        <p:nvSpPr>
          <p:cNvPr id="9" name="TextBox 8"/>
          <p:cNvSpPr txBox="1"/>
          <p:nvPr/>
        </p:nvSpPr>
        <p:spPr>
          <a:xfrm>
            <a:off x="914400" y="5029200"/>
            <a:ext cx="4297680" cy="640080"/>
          </a:xfrm>
          <a:prstGeom prst="rect">
            <a:avLst/>
          </a:prstGeom>
          <a:noFill/>
        </p:spPr>
        <p:txBody>
          <a:bodyPr wrap="square" anchor="t" lIns="0" rIns="0" tIns="0" bIns="0">
            <a:spAutoFit/>
          </a:bodyPr>
          <a:lstStyle/>
          <a:p>
            <a:pPr algn="l">
              <a:lnSpc>
                <a:spcPct val="135000"/>
              </a:lnSpc>
            </a:pPr>
            <a:r>
              <a:rPr sz="1500" b="0">
                <a:solidFill>
                  <a:srgbClr val="CBD5E1"/>
                </a:solidFill>
                <a:latin typeface="Meiryo"/>
                <a:ea typeface="Meiryo"/>
              </a:rPr>
              <a:t>安衛則第40条が定める職長等教育の最低時間</a:t>
            </a:r>
          </a:p>
        </p:txBody>
      </p:sp>
      <p:sp>
        <p:nvSpPr>
          <p:cNvPr id="10" name="TextBox 9"/>
          <p:cNvSpPr txBox="1"/>
          <p:nvPr/>
        </p:nvSpPr>
        <p:spPr>
          <a:xfrm>
            <a:off x="914400" y="5532120"/>
            <a:ext cx="4297680" cy="320040"/>
          </a:xfrm>
          <a:prstGeom prst="rect">
            <a:avLst/>
          </a:prstGeom>
          <a:noFill/>
        </p:spPr>
        <p:txBody>
          <a:bodyPr wrap="square" anchor="t" lIns="0" rIns="0" tIns="0" bIns="0">
            <a:spAutoFit/>
          </a:bodyPr>
          <a:lstStyle/>
          <a:p>
            <a:pPr algn="l">
              <a:lnSpc>
                <a:spcPct val="120000"/>
              </a:lnSpc>
            </a:pPr>
            <a:r>
              <a:rPr sz="900" b="0">
                <a:solidFill>
                  <a:srgbClr val="94A3B8"/>
                </a:solidFill>
                <a:latin typeface="Meiryo"/>
                <a:ea typeface="Meiryo"/>
              </a:rPr>
              <a:t>出典：厚生労働省「労働安全衛生規則 第40条」</a:t>
            </a:r>
          </a:p>
        </p:txBody>
      </p:sp>
      <p:sp>
        <p:nvSpPr>
          <p:cNvPr id="11" name="TextBox 10"/>
          <p:cNvSpPr txBox="1"/>
          <p:nvPr/>
        </p:nvSpPr>
        <p:spPr>
          <a:xfrm>
            <a:off x="5943600" y="1783080"/>
            <a:ext cx="5669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業種別 職長教育受講者数の傾向（相対値）</a:t>
            </a:r>
          </a:p>
        </p:txBody>
      </p:sp>
      <p:sp>
        <p:nvSpPr>
          <p:cNvPr id="12" name="TextBox 11"/>
          <p:cNvSpPr txBox="1"/>
          <p:nvPr/>
        </p:nvSpPr>
        <p:spPr>
          <a:xfrm>
            <a:off x="5943600" y="2404872"/>
            <a:ext cx="1737360" cy="274320"/>
          </a:xfrm>
          <a:prstGeom prst="rect">
            <a:avLst/>
          </a:prstGeom>
          <a:noFill/>
        </p:spPr>
        <p:txBody>
          <a:bodyPr wrap="square" anchor="t" lIns="0" rIns="0" tIns="0" bIns="0">
            <a:spAutoFit/>
          </a:bodyPr>
          <a:lstStyle/>
          <a:p>
            <a:pPr algn="r">
              <a:lnSpc>
                <a:spcPct val="120000"/>
              </a:lnSpc>
            </a:pPr>
            <a:r>
              <a:rPr sz="1000" b="0">
                <a:solidFill>
                  <a:srgbClr val="334155"/>
                </a:solidFill>
                <a:latin typeface="Meiryo"/>
                <a:ea typeface="Meiryo"/>
              </a:rPr>
              <a:t>建設業</a:t>
            </a:r>
          </a:p>
        </p:txBody>
      </p:sp>
      <p:sp>
        <p:nvSpPr>
          <p:cNvPr id="13" name="Rectangle 12"/>
          <p:cNvSpPr/>
          <p:nvPr/>
        </p:nvSpPr>
        <p:spPr>
          <a:xfrm>
            <a:off x="7772400" y="2286000"/>
            <a:ext cx="3749039" cy="457200"/>
          </a:xfrm>
          <a:prstGeom prst="rect">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0" y="2286000"/>
            <a:ext cx="3749039" cy="45720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1567160" y="2404872"/>
            <a:ext cx="914400" cy="274320"/>
          </a:xfrm>
          <a:prstGeom prst="rect">
            <a:avLst/>
          </a:prstGeom>
          <a:noFill/>
        </p:spPr>
        <p:txBody>
          <a:bodyPr wrap="square" anchor="t" lIns="0" rIns="0" tIns="0" bIns="0">
            <a:spAutoFit/>
          </a:bodyPr>
          <a:lstStyle/>
          <a:p>
            <a:pPr algn="l">
              <a:lnSpc>
                <a:spcPct val="120000"/>
              </a:lnSpc>
            </a:pPr>
            <a:r>
              <a:rPr sz="1000" b="1">
                <a:solidFill>
                  <a:srgbClr val="334155"/>
                </a:solidFill>
                <a:latin typeface="Meiryo"/>
                <a:ea typeface="Meiryo"/>
              </a:rPr>
              <a:t>1.00</a:t>
            </a:r>
          </a:p>
        </p:txBody>
      </p:sp>
      <p:sp>
        <p:nvSpPr>
          <p:cNvPr id="16" name="TextBox 15"/>
          <p:cNvSpPr txBox="1"/>
          <p:nvPr/>
        </p:nvSpPr>
        <p:spPr>
          <a:xfrm>
            <a:off x="5943600" y="3056382"/>
            <a:ext cx="1737360" cy="274320"/>
          </a:xfrm>
          <a:prstGeom prst="rect">
            <a:avLst/>
          </a:prstGeom>
          <a:noFill/>
        </p:spPr>
        <p:txBody>
          <a:bodyPr wrap="square" anchor="t" lIns="0" rIns="0" tIns="0" bIns="0">
            <a:spAutoFit/>
          </a:bodyPr>
          <a:lstStyle/>
          <a:p>
            <a:pPr algn="r">
              <a:lnSpc>
                <a:spcPct val="120000"/>
              </a:lnSpc>
            </a:pPr>
            <a:r>
              <a:rPr sz="1000" b="0">
                <a:solidFill>
                  <a:srgbClr val="334155"/>
                </a:solidFill>
                <a:latin typeface="Meiryo"/>
                <a:ea typeface="Meiryo"/>
              </a:rPr>
              <a:t>製造業</a:t>
            </a:r>
          </a:p>
        </p:txBody>
      </p:sp>
      <p:sp>
        <p:nvSpPr>
          <p:cNvPr id="17" name="Rectangle 16"/>
          <p:cNvSpPr/>
          <p:nvPr/>
        </p:nvSpPr>
        <p:spPr>
          <a:xfrm>
            <a:off x="7772400" y="2937510"/>
            <a:ext cx="3749039" cy="457200"/>
          </a:xfrm>
          <a:prstGeom prst="rect">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0" y="2937510"/>
            <a:ext cx="3224174" cy="4572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1042294" y="3056382"/>
            <a:ext cx="914400" cy="274320"/>
          </a:xfrm>
          <a:prstGeom prst="rect">
            <a:avLst/>
          </a:prstGeom>
          <a:noFill/>
        </p:spPr>
        <p:txBody>
          <a:bodyPr wrap="square" anchor="t" lIns="0" rIns="0" tIns="0" bIns="0">
            <a:spAutoFit/>
          </a:bodyPr>
          <a:lstStyle/>
          <a:p>
            <a:pPr algn="l">
              <a:lnSpc>
                <a:spcPct val="120000"/>
              </a:lnSpc>
            </a:pPr>
            <a:r>
              <a:rPr sz="1000" b="1">
                <a:solidFill>
                  <a:srgbClr val="334155"/>
                </a:solidFill>
                <a:latin typeface="Meiryo"/>
                <a:ea typeface="Meiryo"/>
              </a:rPr>
              <a:t>0.86</a:t>
            </a:r>
          </a:p>
        </p:txBody>
      </p:sp>
      <p:sp>
        <p:nvSpPr>
          <p:cNvPr id="20" name="TextBox 19"/>
          <p:cNvSpPr txBox="1"/>
          <p:nvPr/>
        </p:nvSpPr>
        <p:spPr>
          <a:xfrm>
            <a:off x="5943600" y="3707891"/>
            <a:ext cx="1737360" cy="274320"/>
          </a:xfrm>
          <a:prstGeom prst="rect">
            <a:avLst/>
          </a:prstGeom>
          <a:noFill/>
        </p:spPr>
        <p:txBody>
          <a:bodyPr wrap="square" anchor="t" lIns="0" rIns="0" tIns="0" bIns="0">
            <a:spAutoFit/>
          </a:bodyPr>
          <a:lstStyle/>
          <a:p>
            <a:pPr algn="r">
              <a:lnSpc>
                <a:spcPct val="120000"/>
              </a:lnSpc>
            </a:pPr>
            <a:r>
              <a:rPr sz="1000" b="0">
                <a:solidFill>
                  <a:srgbClr val="334155"/>
                </a:solidFill>
                <a:latin typeface="Meiryo"/>
                <a:ea typeface="Meiryo"/>
              </a:rPr>
              <a:t>機械修理業</a:t>
            </a:r>
          </a:p>
        </p:txBody>
      </p:sp>
      <p:sp>
        <p:nvSpPr>
          <p:cNvPr id="21" name="Rectangle 20"/>
          <p:cNvSpPr/>
          <p:nvPr/>
        </p:nvSpPr>
        <p:spPr>
          <a:xfrm>
            <a:off x="7772400" y="3589020"/>
            <a:ext cx="3749039" cy="457200"/>
          </a:xfrm>
          <a:prstGeom prst="rect">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7772400" y="3589020"/>
            <a:ext cx="1274673" cy="457200"/>
          </a:xfrm>
          <a:prstGeom prst="rect">
            <a:avLst/>
          </a:prstGeom>
          <a:solidFill>
            <a:srgbClr val="94A3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092793" y="3707891"/>
            <a:ext cx="914400" cy="274320"/>
          </a:xfrm>
          <a:prstGeom prst="rect">
            <a:avLst/>
          </a:prstGeom>
          <a:noFill/>
        </p:spPr>
        <p:txBody>
          <a:bodyPr wrap="square" anchor="t" lIns="0" rIns="0" tIns="0" bIns="0">
            <a:spAutoFit/>
          </a:bodyPr>
          <a:lstStyle/>
          <a:p>
            <a:pPr algn="l">
              <a:lnSpc>
                <a:spcPct val="120000"/>
              </a:lnSpc>
            </a:pPr>
            <a:r>
              <a:rPr sz="1000" b="1">
                <a:solidFill>
                  <a:srgbClr val="334155"/>
                </a:solidFill>
                <a:latin typeface="Meiryo"/>
                <a:ea typeface="Meiryo"/>
              </a:rPr>
              <a:t>0.34</a:t>
            </a:r>
          </a:p>
        </p:txBody>
      </p:sp>
      <p:sp>
        <p:nvSpPr>
          <p:cNvPr id="24" name="TextBox 23"/>
          <p:cNvSpPr txBox="1"/>
          <p:nvPr/>
        </p:nvSpPr>
        <p:spPr>
          <a:xfrm>
            <a:off x="5943600" y="4359401"/>
            <a:ext cx="1737360" cy="274320"/>
          </a:xfrm>
          <a:prstGeom prst="rect">
            <a:avLst/>
          </a:prstGeom>
          <a:noFill/>
        </p:spPr>
        <p:txBody>
          <a:bodyPr wrap="square" anchor="t" lIns="0" rIns="0" tIns="0" bIns="0">
            <a:spAutoFit/>
          </a:bodyPr>
          <a:lstStyle/>
          <a:p>
            <a:pPr algn="r">
              <a:lnSpc>
                <a:spcPct val="120000"/>
              </a:lnSpc>
            </a:pPr>
            <a:r>
              <a:rPr sz="1000" b="0">
                <a:solidFill>
                  <a:srgbClr val="334155"/>
                </a:solidFill>
                <a:latin typeface="Meiryo"/>
                <a:ea typeface="Meiryo"/>
              </a:rPr>
              <a:t>自動車整備業</a:t>
            </a:r>
          </a:p>
        </p:txBody>
      </p:sp>
      <p:sp>
        <p:nvSpPr>
          <p:cNvPr id="25" name="Rectangle 24"/>
          <p:cNvSpPr/>
          <p:nvPr/>
        </p:nvSpPr>
        <p:spPr>
          <a:xfrm>
            <a:off x="7772400" y="4240529"/>
            <a:ext cx="3749039" cy="457200"/>
          </a:xfrm>
          <a:prstGeom prst="rect">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7772400" y="4240529"/>
            <a:ext cx="1012240" cy="457200"/>
          </a:xfrm>
          <a:prstGeom prst="rect">
            <a:avLst/>
          </a:prstGeom>
          <a:solidFill>
            <a:srgbClr val="94A3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830360" y="4359401"/>
            <a:ext cx="914400" cy="274320"/>
          </a:xfrm>
          <a:prstGeom prst="rect">
            <a:avLst/>
          </a:prstGeom>
          <a:noFill/>
        </p:spPr>
        <p:txBody>
          <a:bodyPr wrap="square" anchor="t" lIns="0" rIns="0" tIns="0" bIns="0">
            <a:spAutoFit/>
          </a:bodyPr>
          <a:lstStyle/>
          <a:p>
            <a:pPr algn="l">
              <a:lnSpc>
                <a:spcPct val="120000"/>
              </a:lnSpc>
            </a:pPr>
            <a:r>
              <a:rPr sz="1000" b="1">
                <a:solidFill>
                  <a:srgbClr val="334155"/>
                </a:solidFill>
                <a:latin typeface="Meiryo"/>
                <a:ea typeface="Meiryo"/>
              </a:rPr>
              <a:t>0.27</a:t>
            </a:r>
          </a:p>
        </p:txBody>
      </p:sp>
      <p:sp>
        <p:nvSpPr>
          <p:cNvPr id="28" name="TextBox 27"/>
          <p:cNvSpPr txBox="1"/>
          <p:nvPr/>
        </p:nvSpPr>
        <p:spPr>
          <a:xfrm>
            <a:off x="5943600" y="5010912"/>
            <a:ext cx="1737360" cy="274320"/>
          </a:xfrm>
          <a:prstGeom prst="rect">
            <a:avLst/>
          </a:prstGeom>
          <a:noFill/>
        </p:spPr>
        <p:txBody>
          <a:bodyPr wrap="square" anchor="t" lIns="0" rIns="0" tIns="0" bIns="0">
            <a:spAutoFit/>
          </a:bodyPr>
          <a:lstStyle/>
          <a:p>
            <a:pPr algn="r">
              <a:lnSpc>
                <a:spcPct val="120000"/>
              </a:lnSpc>
            </a:pPr>
            <a:r>
              <a:rPr sz="1000" b="0">
                <a:solidFill>
                  <a:srgbClr val="334155"/>
                </a:solidFill>
                <a:latin typeface="Meiryo"/>
                <a:ea typeface="Meiryo"/>
              </a:rPr>
              <a:t>電気・ガス業</a:t>
            </a:r>
          </a:p>
        </p:txBody>
      </p:sp>
      <p:sp>
        <p:nvSpPr>
          <p:cNvPr id="29" name="Rectangle 28"/>
          <p:cNvSpPr/>
          <p:nvPr/>
        </p:nvSpPr>
        <p:spPr>
          <a:xfrm>
            <a:off x="7772400" y="4892040"/>
            <a:ext cx="3749039" cy="457200"/>
          </a:xfrm>
          <a:prstGeom prst="rect">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7772400" y="4892040"/>
            <a:ext cx="674827" cy="457200"/>
          </a:xfrm>
          <a:prstGeom prst="rect">
            <a:avLst/>
          </a:prstGeom>
          <a:solidFill>
            <a:srgbClr val="94A3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8492947" y="5010912"/>
            <a:ext cx="914400" cy="274320"/>
          </a:xfrm>
          <a:prstGeom prst="rect">
            <a:avLst/>
          </a:prstGeom>
          <a:noFill/>
        </p:spPr>
        <p:txBody>
          <a:bodyPr wrap="square" anchor="t" lIns="0" rIns="0" tIns="0" bIns="0">
            <a:spAutoFit/>
          </a:bodyPr>
          <a:lstStyle/>
          <a:p>
            <a:pPr algn="l">
              <a:lnSpc>
                <a:spcPct val="120000"/>
              </a:lnSpc>
            </a:pPr>
            <a:r>
              <a:rPr sz="1000" b="1">
                <a:solidFill>
                  <a:srgbClr val="334155"/>
                </a:solidFill>
                <a:latin typeface="Meiryo"/>
                <a:ea typeface="Meiryo"/>
              </a:rPr>
              <a:t>0.18</a:t>
            </a:r>
          </a:p>
        </p:txBody>
      </p:sp>
      <p:sp>
        <p:nvSpPr>
          <p:cNvPr id="32" name="TextBox 31"/>
          <p:cNvSpPr txBox="1"/>
          <p:nvPr/>
        </p:nvSpPr>
        <p:spPr>
          <a:xfrm>
            <a:off x="5943600" y="5623559"/>
            <a:ext cx="5669280" cy="320040"/>
          </a:xfrm>
          <a:prstGeom prst="rect">
            <a:avLst/>
          </a:prstGeom>
          <a:noFill/>
        </p:spPr>
        <p:txBody>
          <a:bodyPr wrap="square" anchor="t" lIns="0" rIns="0" tIns="0" bIns="0">
            <a:spAutoFit/>
          </a:bodyPr>
          <a:lstStyle/>
          <a:p>
            <a:pPr algn="l">
              <a:lnSpc>
                <a:spcPct val="120000"/>
              </a:lnSpc>
            </a:pPr>
            <a:r>
              <a:rPr sz="800" b="0">
                <a:solidFill>
                  <a:srgbClr val="64748B"/>
                </a:solidFill>
                <a:latin typeface="Meiryo"/>
                <a:ea typeface="Meiryo"/>
              </a:rPr>
              <a:t>※建設業の受講者数を1.00として正規化した業種別傾向の概算。</a:t>
            </a:r>
          </a:p>
        </p:txBody>
      </p:sp>
      <p:sp>
        <p:nvSpPr>
          <p:cNvPr id="33" name="TextBox 32"/>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34" name="TextBox 33"/>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03 / 10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FOUR CORE TOPICS</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法定カリキュラムの主要4区分</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783080"/>
            <a:ext cx="11094415" cy="411480"/>
          </a:xfrm>
          <a:prstGeom prst="rect">
            <a:avLst/>
          </a:prstGeom>
          <a:noFill/>
        </p:spPr>
        <p:txBody>
          <a:bodyPr wrap="square" anchor="t" lIns="0" rIns="0" tIns="0" bIns="0">
            <a:spAutoFit/>
          </a:bodyPr>
          <a:lstStyle/>
          <a:p>
            <a:pPr algn="l">
              <a:lnSpc>
                <a:spcPct val="120000"/>
              </a:lnSpc>
            </a:pPr>
            <a:r>
              <a:rPr sz="1200" b="0">
                <a:solidFill>
                  <a:srgbClr val="334155"/>
                </a:solidFill>
                <a:latin typeface="Meiryo"/>
                <a:ea typeface="Meiryo"/>
              </a:rPr>
              <a:t>安衛則第40条が定める5区分のうち、現場運用上の比重が大きい4区分を整理</a:t>
            </a:r>
          </a:p>
        </p:txBody>
      </p:sp>
      <p:sp>
        <p:nvSpPr>
          <p:cNvPr id="6" name="Rectangle 5"/>
          <p:cNvSpPr/>
          <p:nvPr/>
        </p:nvSpPr>
        <p:spPr>
          <a:xfrm>
            <a:off x="548640" y="2286000"/>
            <a:ext cx="5349240" cy="1874519"/>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2286000"/>
            <a:ext cx="109728" cy="1874519"/>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7" y="2468880"/>
            <a:ext cx="73152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01</a:t>
            </a:r>
          </a:p>
        </p:txBody>
      </p:sp>
      <p:sp>
        <p:nvSpPr>
          <p:cNvPr id="9" name="TextBox 8"/>
          <p:cNvSpPr txBox="1"/>
          <p:nvPr/>
        </p:nvSpPr>
        <p:spPr>
          <a:xfrm>
            <a:off x="1554480" y="2487168"/>
            <a:ext cx="4160520" cy="457200"/>
          </a:xfrm>
          <a:prstGeom prst="rect">
            <a:avLst/>
          </a:prstGeom>
          <a:noFill/>
        </p:spPr>
        <p:txBody>
          <a:bodyPr wrap="square" anchor="t" lIns="0" rIns="0" tIns="0" bIns="0">
            <a:spAutoFit/>
          </a:bodyPr>
          <a:lstStyle/>
          <a:p>
            <a:pPr algn="l">
              <a:lnSpc>
                <a:spcPct val="120000"/>
              </a:lnSpc>
            </a:pPr>
            <a:r>
              <a:rPr sz="1700" b="1">
                <a:solidFill>
                  <a:srgbClr val="1A2744"/>
                </a:solidFill>
                <a:latin typeface="Meiryo"/>
                <a:ea typeface="Meiryo"/>
              </a:rPr>
              <a:t>作業方法の決定及び労働者の配置</a:t>
            </a:r>
          </a:p>
        </p:txBody>
      </p:sp>
      <p:sp>
        <p:nvSpPr>
          <p:cNvPr id="10" name="TextBox 9"/>
          <p:cNvSpPr txBox="1"/>
          <p:nvPr/>
        </p:nvSpPr>
        <p:spPr>
          <a:xfrm>
            <a:off x="841247" y="3063240"/>
            <a:ext cx="4846320" cy="1005839"/>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作業手順書の作成、適性配置、未経験者へのOJT、機械・工具の選定（2時間）</a:t>
            </a:r>
          </a:p>
        </p:txBody>
      </p:sp>
      <p:sp>
        <p:nvSpPr>
          <p:cNvPr id="11" name="Rectangle 10"/>
          <p:cNvSpPr/>
          <p:nvPr/>
        </p:nvSpPr>
        <p:spPr>
          <a:xfrm>
            <a:off x="6126479" y="2286000"/>
            <a:ext cx="5349240" cy="1874519"/>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126479" y="2286000"/>
            <a:ext cx="109728" cy="1874519"/>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19088" y="2468880"/>
            <a:ext cx="73152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02</a:t>
            </a:r>
          </a:p>
        </p:txBody>
      </p:sp>
      <p:sp>
        <p:nvSpPr>
          <p:cNvPr id="14" name="TextBox 13"/>
          <p:cNvSpPr txBox="1"/>
          <p:nvPr/>
        </p:nvSpPr>
        <p:spPr>
          <a:xfrm>
            <a:off x="7132319" y="2487168"/>
            <a:ext cx="4160520" cy="457200"/>
          </a:xfrm>
          <a:prstGeom prst="rect">
            <a:avLst/>
          </a:prstGeom>
          <a:noFill/>
        </p:spPr>
        <p:txBody>
          <a:bodyPr wrap="square" anchor="t" lIns="0" rIns="0" tIns="0" bIns="0">
            <a:spAutoFit/>
          </a:bodyPr>
          <a:lstStyle/>
          <a:p>
            <a:pPr algn="l">
              <a:lnSpc>
                <a:spcPct val="120000"/>
              </a:lnSpc>
            </a:pPr>
            <a:r>
              <a:rPr sz="1700" b="1">
                <a:solidFill>
                  <a:srgbClr val="1A2744"/>
                </a:solidFill>
                <a:latin typeface="Meiryo"/>
                <a:ea typeface="Meiryo"/>
              </a:rPr>
              <a:t>労働者に対する指導又は監督の方法</a:t>
            </a:r>
          </a:p>
        </p:txBody>
      </p:sp>
      <p:sp>
        <p:nvSpPr>
          <p:cNvPr id="15" name="TextBox 14"/>
          <p:cNvSpPr txBox="1"/>
          <p:nvPr/>
        </p:nvSpPr>
        <p:spPr>
          <a:xfrm>
            <a:off x="6419088" y="3063240"/>
            <a:ext cx="4846320" cy="1005839"/>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教育訓練、指示の具体化、確認、フィードバック、コミュニケーション（2.5時間）</a:t>
            </a:r>
          </a:p>
        </p:txBody>
      </p:sp>
      <p:sp>
        <p:nvSpPr>
          <p:cNvPr id="16" name="Rectangle 15"/>
          <p:cNvSpPr/>
          <p:nvPr/>
        </p:nvSpPr>
        <p:spPr>
          <a:xfrm>
            <a:off x="548640" y="4389120"/>
            <a:ext cx="5349240" cy="1874519"/>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548640" y="4389120"/>
            <a:ext cx="109728" cy="1874519"/>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41247" y="4572000"/>
            <a:ext cx="73152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03</a:t>
            </a:r>
          </a:p>
        </p:txBody>
      </p:sp>
      <p:sp>
        <p:nvSpPr>
          <p:cNvPr id="19" name="TextBox 18"/>
          <p:cNvSpPr txBox="1"/>
          <p:nvPr/>
        </p:nvSpPr>
        <p:spPr>
          <a:xfrm>
            <a:off x="1554480" y="4590288"/>
            <a:ext cx="4160520" cy="457200"/>
          </a:xfrm>
          <a:prstGeom prst="rect">
            <a:avLst/>
          </a:prstGeom>
          <a:noFill/>
        </p:spPr>
        <p:txBody>
          <a:bodyPr wrap="square" anchor="t" lIns="0" rIns="0" tIns="0" bIns="0">
            <a:spAutoFit/>
          </a:bodyPr>
          <a:lstStyle/>
          <a:p>
            <a:pPr algn="l">
              <a:lnSpc>
                <a:spcPct val="120000"/>
              </a:lnSpc>
            </a:pPr>
            <a:r>
              <a:rPr sz="1700" b="1">
                <a:solidFill>
                  <a:srgbClr val="1A2744"/>
                </a:solidFill>
                <a:latin typeface="Meiryo"/>
                <a:ea typeface="Meiryo"/>
              </a:rPr>
              <a:t>危険性又は有害性等の調査及びその結果に基づき講ずる措置</a:t>
            </a:r>
          </a:p>
        </p:txBody>
      </p:sp>
      <p:sp>
        <p:nvSpPr>
          <p:cNvPr id="20" name="TextBox 19"/>
          <p:cNvSpPr txBox="1"/>
          <p:nvPr/>
        </p:nvSpPr>
        <p:spPr>
          <a:xfrm>
            <a:off x="841247" y="5166359"/>
            <a:ext cx="4846320" cy="1005839"/>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リスクアセスメントの実施、見積り、低減措置の選定（4時間）</a:t>
            </a:r>
          </a:p>
        </p:txBody>
      </p:sp>
      <p:sp>
        <p:nvSpPr>
          <p:cNvPr id="21" name="Rectangle 20"/>
          <p:cNvSpPr/>
          <p:nvPr/>
        </p:nvSpPr>
        <p:spPr>
          <a:xfrm>
            <a:off x="6126479" y="4389120"/>
            <a:ext cx="5349240" cy="1874519"/>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126479" y="4389120"/>
            <a:ext cx="109728" cy="1874519"/>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19088" y="4572000"/>
            <a:ext cx="731520" cy="411480"/>
          </a:xfrm>
          <a:prstGeom prst="rect">
            <a:avLst/>
          </a:prstGeom>
          <a:noFill/>
        </p:spPr>
        <p:txBody>
          <a:bodyPr wrap="square" anchor="t" lIns="0" rIns="0" tIns="0" bIns="0">
            <a:spAutoFit/>
          </a:bodyPr>
          <a:lstStyle/>
          <a:p>
            <a:pPr algn="l">
              <a:lnSpc>
                <a:spcPct val="120000"/>
              </a:lnSpc>
            </a:pPr>
            <a:r>
              <a:rPr sz="2000" b="1">
                <a:solidFill>
                  <a:srgbClr val="A0783C"/>
                </a:solidFill>
                <a:latin typeface="Meiryo"/>
                <a:ea typeface="Meiryo"/>
              </a:rPr>
              <a:t>04</a:t>
            </a:r>
          </a:p>
        </p:txBody>
      </p:sp>
      <p:sp>
        <p:nvSpPr>
          <p:cNvPr id="24" name="TextBox 23"/>
          <p:cNvSpPr txBox="1"/>
          <p:nvPr/>
        </p:nvSpPr>
        <p:spPr>
          <a:xfrm>
            <a:off x="7132319" y="4590288"/>
            <a:ext cx="4160520" cy="457200"/>
          </a:xfrm>
          <a:prstGeom prst="rect">
            <a:avLst/>
          </a:prstGeom>
          <a:noFill/>
        </p:spPr>
        <p:txBody>
          <a:bodyPr wrap="square" anchor="t" lIns="0" rIns="0" tIns="0" bIns="0">
            <a:spAutoFit/>
          </a:bodyPr>
          <a:lstStyle/>
          <a:p>
            <a:pPr algn="l">
              <a:lnSpc>
                <a:spcPct val="120000"/>
              </a:lnSpc>
            </a:pPr>
            <a:r>
              <a:rPr sz="1700" b="1">
                <a:solidFill>
                  <a:srgbClr val="1A2744"/>
                </a:solidFill>
                <a:latin typeface="Meiryo"/>
                <a:ea typeface="Meiryo"/>
              </a:rPr>
              <a:t>異常時等における措置</a:t>
            </a:r>
          </a:p>
        </p:txBody>
      </p:sp>
      <p:sp>
        <p:nvSpPr>
          <p:cNvPr id="25" name="TextBox 24"/>
          <p:cNvSpPr txBox="1"/>
          <p:nvPr/>
        </p:nvSpPr>
        <p:spPr>
          <a:xfrm>
            <a:off x="6419088" y="5166359"/>
            <a:ext cx="4846320" cy="1005839"/>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異常発見時の停止・退避・報告、災害発生時の応急措置、再発防止（1.5時間）</a:t>
            </a:r>
          </a:p>
        </p:txBody>
      </p:sp>
      <p:sp>
        <p:nvSpPr>
          <p:cNvPr id="26" name="TextBox 25"/>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27" name="TextBox 26"/>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04 / 10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12-HOUR CURRICULUM</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12時間カリキュラム時間割</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828800"/>
            <a:ext cx="1996994" cy="50292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28800"/>
            <a:ext cx="1814114" cy="502920"/>
          </a:xfrm>
          <a:prstGeom prst="rect">
            <a:avLst/>
          </a:prstGeom>
          <a:noFill/>
        </p:spPr>
        <p:txBody>
          <a:bodyPr wrap="square" anchor="ctr" lIns="0" rIns="0" tIns="0" bIns="0">
            <a:spAutoFit/>
          </a:bodyPr>
          <a:lstStyle/>
          <a:p>
            <a:pPr algn="l">
              <a:lnSpc>
                <a:spcPct val="120000"/>
              </a:lnSpc>
            </a:pPr>
            <a:r>
              <a:rPr sz="1200" b="1">
                <a:solidFill>
                  <a:srgbClr val="FFFFFF"/>
                </a:solidFill>
                <a:latin typeface="Meiryo"/>
                <a:ea typeface="Meiryo"/>
              </a:rPr>
              <a:t>科目</a:t>
            </a:r>
          </a:p>
        </p:txBody>
      </p:sp>
      <p:sp>
        <p:nvSpPr>
          <p:cNvPr id="7" name="Rectangle 6"/>
          <p:cNvSpPr/>
          <p:nvPr/>
        </p:nvSpPr>
        <p:spPr>
          <a:xfrm>
            <a:off x="2545634" y="1828800"/>
            <a:ext cx="2662659" cy="50292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637074" y="1828800"/>
            <a:ext cx="2479779" cy="502920"/>
          </a:xfrm>
          <a:prstGeom prst="rect">
            <a:avLst/>
          </a:prstGeom>
          <a:noFill/>
        </p:spPr>
        <p:txBody>
          <a:bodyPr wrap="square" anchor="ctr" lIns="0" rIns="0" tIns="0" bIns="0">
            <a:spAutoFit/>
          </a:bodyPr>
          <a:lstStyle/>
          <a:p>
            <a:pPr algn="l">
              <a:lnSpc>
                <a:spcPct val="120000"/>
              </a:lnSpc>
            </a:pPr>
            <a:r>
              <a:rPr sz="1200" b="1">
                <a:solidFill>
                  <a:srgbClr val="FFFFFF"/>
                </a:solidFill>
                <a:latin typeface="Meiryo"/>
                <a:ea typeface="Meiryo"/>
              </a:rPr>
              <a:t>時間</a:t>
            </a:r>
          </a:p>
        </p:txBody>
      </p:sp>
      <p:sp>
        <p:nvSpPr>
          <p:cNvPr id="9" name="Rectangle 8"/>
          <p:cNvSpPr/>
          <p:nvPr/>
        </p:nvSpPr>
        <p:spPr>
          <a:xfrm>
            <a:off x="5208294" y="1828800"/>
            <a:ext cx="3106436" cy="50292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299734" y="1828800"/>
            <a:ext cx="2923556" cy="502920"/>
          </a:xfrm>
          <a:prstGeom prst="rect">
            <a:avLst/>
          </a:prstGeom>
          <a:noFill/>
        </p:spPr>
        <p:txBody>
          <a:bodyPr wrap="square" anchor="ctr" lIns="0" rIns="0" tIns="0" bIns="0">
            <a:spAutoFit/>
          </a:bodyPr>
          <a:lstStyle/>
          <a:p>
            <a:pPr algn="l">
              <a:lnSpc>
                <a:spcPct val="120000"/>
              </a:lnSpc>
            </a:pPr>
            <a:r>
              <a:rPr sz="1200" b="1">
                <a:solidFill>
                  <a:srgbClr val="FFFFFF"/>
                </a:solidFill>
                <a:latin typeface="Meiryo"/>
                <a:ea typeface="Meiryo"/>
              </a:rPr>
              <a:t>主な内容</a:t>
            </a:r>
          </a:p>
        </p:txBody>
      </p:sp>
      <p:sp>
        <p:nvSpPr>
          <p:cNvPr id="11" name="Rectangle 10"/>
          <p:cNvSpPr/>
          <p:nvPr/>
        </p:nvSpPr>
        <p:spPr>
          <a:xfrm>
            <a:off x="8314730" y="1828800"/>
            <a:ext cx="3328324" cy="50292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406170" y="1828800"/>
            <a:ext cx="3145444" cy="502920"/>
          </a:xfrm>
          <a:prstGeom prst="rect">
            <a:avLst/>
          </a:prstGeom>
          <a:noFill/>
        </p:spPr>
        <p:txBody>
          <a:bodyPr wrap="square" anchor="ctr" lIns="0" rIns="0" tIns="0" bIns="0">
            <a:spAutoFit/>
          </a:bodyPr>
          <a:lstStyle/>
          <a:p>
            <a:pPr algn="l">
              <a:lnSpc>
                <a:spcPct val="120000"/>
              </a:lnSpc>
            </a:pPr>
            <a:r>
              <a:rPr sz="1200" b="1">
                <a:solidFill>
                  <a:srgbClr val="FFFFFF"/>
                </a:solidFill>
                <a:latin typeface="Meiryo"/>
                <a:ea typeface="Meiryo"/>
              </a:rPr>
              <a:t>形式</a:t>
            </a:r>
          </a:p>
        </p:txBody>
      </p:sp>
      <p:sp>
        <p:nvSpPr>
          <p:cNvPr id="13" name="Rectangle 12"/>
          <p:cNvSpPr/>
          <p:nvPr/>
        </p:nvSpPr>
        <p:spPr>
          <a:xfrm>
            <a:off x="548640" y="2331720"/>
            <a:ext cx="199699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8368" y="2331720"/>
            <a:ext cx="1777538" cy="667512"/>
          </a:xfrm>
          <a:prstGeom prst="rect">
            <a:avLst/>
          </a:prstGeom>
          <a:noFill/>
        </p:spPr>
        <p:txBody>
          <a:bodyPr wrap="square" anchor="ctr" lIns="0" rIns="0" tIns="0" bIns="0">
            <a:spAutoFit/>
          </a:bodyPr>
          <a:lstStyle/>
          <a:p>
            <a:pPr algn="l">
              <a:lnSpc>
                <a:spcPct val="130000"/>
              </a:lnSpc>
            </a:pPr>
            <a:r>
              <a:rPr sz="1100" b="1">
                <a:solidFill>
                  <a:srgbClr val="1A2744"/>
                </a:solidFill>
                <a:latin typeface="Meiryo"/>
                <a:ea typeface="Meiryo"/>
              </a:rPr>
              <a:t>作業方法の決定・労働者の配置</a:t>
            </a:r>
          </a:p>
        </p:txBody>
      </p:sp>
      <p:sp>
        <p:nvSpPr>
          <p:cNvPr id="15" name="Rectangle 14"/>
          <p:cNvSpPr/>
          <p:nvPr/>
        </p:nvSpPr>
        <p:spPr>
          <a:xfrm>
            <a:off x="2545634" y="2331720"/>
            <a:ext cx="2662659"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2655362" y="2331720"/>
            <a:ext cx="2443203"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2.0h</a:t>
            </a:r>
          </a:p>
        </p:txBody>
      </p:sp>
      <p:sp>
        <p:nvSpPr>
          <p:cNvPr id="17" name="Rectangle 16"/>
          <p:cNvSpPr/>
          <p:nvPr/>
        </p:nvSpPr>
        <p:spPr>
          <a:xfrm>
            <a:off x="5208294" y="2331720"/>
            <a:ext cx="3106436"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318022" y="2331720"/>
            <a:ext cx="2886980"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作業手順書、適性配置、機械工具選定</a:t>
            </a:r>
          </a:p>
        </p:txBody>
      </p:sp>
      <p:sp>
        <p:nvSpPr>
          <p:cNvPr id="19" name="Rectangle 18"/>
          <p:cNvSpPr/>
          <p:nvPr/>
        </p:nvSpPr>
        <p:spPr>
          <a:xfrm>
            <a:off x="8314730" y="2331720"/>
            <a:ext cx="332832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24458" y="2331720"/>
            <a:ext cx="3108868"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講義+演習</a:t>
            </a:r>
          </a:p>
        </p:txBody>
      </p:sp>
      <p:sp>
        <p:nvSpPr>
          <p:cNvPr id="21" name="Rectangle 20"/>
          <p:cNvSpPr/>
          <p:nvPr/>
        </p:nvSpPr>
        <p:spPr>
          <a:xfrm>
            <a:off x="548640" y="2999232"/>
            <a:ext cx="1996994"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58368" y="2999232"/>
            <a:ext cx="1777538" cy="667512"/>
          </a:xfrm>
          <a:prstGeom prst="rect">
            <a:avLst/>
          </a:prstGeom>
          <a:noFill/>
        </p:spPr>
        <p:txBody>
          <a:bodyPr wrap="square" anchor="ctr" lIns="0" rIns="0" tIns="0" bIns="0">
            <a:spAutoFit/>
          </a:bodyPr>
          <a:lstStyle/>
          <a:p>
            <a:pPr algn="l">
              <a:lnSpc>
                <a:spcPct val="130000"/>
              </a:lnSpc>
            </a:pPr>
            <a:r>
              <a:rPr sz="1100" b="1">
                <a:solidFill>
                  <a:srgbClr val="1A2744"/>
                </a:solidFill>
                <a:latin typeface="Meiryo"/>
                <a:ea typeface="Meiryo"/>
              </a:rPr>
              <a:t>指導又は監督の方法</a:t>
            </a:r>
          </a:p>
        </p:txBody>
      </p:sp>
      <p:sp>
        <p:nvSpPr>
          <p:cNvPr id="23" name="Rectangle 22"/>
          <p:cNvSpPr/>
          <p:nvPr/>
        </p:nvSpPr>
        <p:spPr>
          <a:xfrm>
            <a:off x="2545634" y="2999232"/>
            <a:ext cx="2662659"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2655362" y="2999232"/>
            <a:ext cx="2443203"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2.5h</a:t>
            </a:r>
          </a:p>
        </p:txBody>
      </p:sp>
      <p:sp>
        <p:nvSpPr>
          <p:cNvPr id="25" name="Rectangle 24"/>
          <p:cNvSpPr/>
          <p:nvPr/>
        </p:nvSpPr>
        <p:spPr>
          <a:xfrm>
            <a:off x="5208294" y="2999232"/>
            <a:ext cx="3106436"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318022" y="2999232"/>
            <a:ext cx="2886980"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指示の具体化・確認・FB・記録</a:t>
            </a:r>
          </a:p>
        </p:txBody>
      </p:sp>
      <p:sp>
        <p:nvSpPr>
          <p:cNvPr id="27" name="Rectangle 26"/>
          <p:cNvSpPr/>
          <p:nvPr/>
        </p:nvSpPr>
        <p:spPr>
          <a:xfrm>
            <a:off x="8314730" y="2999232"/>
            <a:ext cx="3328324"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424458" y="2999232"/>
            <a:ext cx="3108868"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講義+ロールプレイ</a:t>
            </a:r>
          </a:p>
        </p:txBody>
      </p:sp>
      <p:sp>
        <p:nvSpPr>
          <p:cNvPr id="29" name="Rectangle 28"/>
          <p:cNvSpPr/>
          <p:nvPr/>
        </p:nvSpPr>
        <p:spPr>
          <a:xfrm>
            <a:off x="548640" y="3666744"/>
            <a:ext cx="199699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58368" y="3666744"/>
            <a:ext cx="1777538" cy="667512"/>
          </a:xfrm>
          <a:prstGeom prst="rect">
            <a:avLst/>
          </a:prstGeom>
          <a:noFill/>
        </p:spPr>
        <p:txBody>
          <a:bodyPr wrap="square" anchor="ctr" lIns="0" rIns="0" tIns="0" bIns="0">
            <a:spAutoFit/>
          </a:bodyPr>
          <a:lstStyle/>
          <a:p>
            <a:pPr algn="l">
              <a:lnSpc>
                <a:spcPct val="130000"/>
              </a:lnSpc>
            </a:pPr>
            <a:r>
              <a:rPr sz="1100" b="1">
                <a:solidFill>
                  <a:srgbClr val="1A2744"/>
                </a:solidFill>
                <a:latin typeface="Meiryo"/>
                <a:ea typeface="Meiryo"/>
              </a:rPr>
              <a:t>危険性・有害性の調査と措置</a:t>
            </a:r>
          </a:p>
        </p:txBody>
      </p:sp>
      <p:sp>
        <p:nvSpPr>
          <p:cNvPr id="31" name="Rectangle 30"/>
          <p:cNvSpPr/>
          <p:nvPr/>
        </p:nvSpPr>
        <p:spPr>
          <a:xfrm>
            <a:off x="2545634" y="3666744"/>
            <a:ext cx="2662659"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2655362" y="3666744"/>
            <a:ext cx="2443203"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4.0h</a:t>
            </a:r>
          </a:p>
        </p:txBody>
      </p:sp>
      <p:sp>
        <p:nvSpPr>
          <p:cNvPr id="33" name="Rectangle 32"/>
          <p:cNvSpPr/>
          <p:nvPr/>
        </p:nvSpPr>
        <p:spPr>
          <a:xfrm>
            <a:off x="5208294" y="3666744"/>
            <a:ext cx="3106436"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318022" y="3666744"/>
            <a:ext cx="2886980"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RA 4STEP、見積り、低減措置の選定</a:t>
            </a:r>
          </a:p>
        </p:txBody>
      </p:sp>
      <p:sp>
        <p:nvSpPr>
          <p:cNvPr id="35" name="Rectangle 34"/>
          <p:cNvSpPr/>
          <p:nvPr/>
        </p:nvSpPr>
        <p:spPr>
          <a:xfrm>
            <a:off x="8314730" y="3666744"/>
            <a:ext cx="332832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8424458" y="3666744"/>
            <a:ext cx="3108868"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講義+グループ演習</a:t>
            </a:r>
          </a:p>
        </p:txBody>
      </p:sp>
      <p:sp>
        <p:nvSpPr>
          <p:cNvPr id="37" name="Rectangle 36"/>
          <p:cNvSpPr/>
          <p:nvPr/>
        </p:nvSpPr>
        <p:spPr>
          <a:xfrm>
            <a:off x="548640" y="4334256"/>
            <a:ext cx="1996994"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58368" y="4334256"/>
            <a:ext cx="1777538" cy="667512"/>
          </a:xfrm>
          <a:prstGeom prst="rect">
            <a:avLst/>
          </a:prstGeom>
          <a:noFill/>
        </p:spPr>
        <p:txBody>
          <a:bodyPr wrap="square" anchor="ctr" lIns="0" rIns="0" tIns="0" bIns="0">
            <a:spAutoFit/>
          </a:bodyPr>
          <a:lstStyle/>
          <a:p>
            <a:pPr algn="l">
              <a:lnSpc>
                <a:spcPct val="130000"/>
              </a:lnSpc>
            </a:pPr>
            <a:r>
              <a:rPr sz="1100" b="1">
                <a:solidFill>
                  <a:srgbClr val="1A2744"/>
                </a:solidFill>
                <a:latin typeface="Meiryo"/>
                <a:ea typeface="Meiryo"/>
              </a:rPr>
              <a:t>異常時等における措置</a:t>
            </a:r>
          </a:p>
        </p:txBody>
      </p:sp>
      <p:sp>
        <p:nvSpPr>
          <p:cNvPr id="39" name="Rectangle 38"/>
          <p:cNvSpPr/>
          <p:nvPr/>
        </p:nvSpPr>
        <p:spPr>
          <a:xfrm>
            <a:off x="2545634" y="4334256"/>
            <a:ext cx="2662659"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2655362" y="4334256"/>
            <a:ext cx="2443203"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1.5h</a:t>
            </a:r>
          </a:p>
        </p:txBody>
      </p:sp>
      <p:sp>
        <p:nvSpPr>
          <p:cNvPr id="41" name="Rectangle 40"/>
          <p:cNvSpPr/>
          <p:nvPr/>
        </p:nvSpPr>
        <p:spPr>
          <a:xfrm>
            <a:off x="5208294" y="4334256"/>
            <a:ext cx="3106436"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318022" y="4334256"/>
            <a:ext cx="2886980"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停止・退避・報告・応急措置・原因調査</a:t>
            </a:r>
          </a:p>
        </p:txBody>
      </p:sp>
      <p:sp>
        <p:nvSpPr>
          <p:cNvPr id="43" name="Rectangle 42"/>
          <p:cNvSpPr/>
          <p:nvPr/>
        </p:nvSpPr>
        <p:spPr>
          <a:xfrm>
            <a:off x="8314730" y="4334256"/>
            <a:ext cx="3328324" cy="667512"/>
          </a:xfrm>
          <a:prstGeom prst="rect">
            <a:avLst/>
          </a:prstGeom>
          <a:solidFill>
            <a:srgbClr val="F8FAFC"/>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8424458" y="4334256"/>
            <a:ext cx="3108868"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講義+ケース</a:t>
            </a:r>
          </a:p>
        </p:txBody>
      </p:sp>
      <p:sp>
        <p:nvSpPr>
          <p:cNvPr id="45" name="Rectangle 44"/>
          <p:cNvSpPr/>
          <p:nvPr/>
        </p:nvSpPr>
        <p:spPr>
          <a:xfrm>
            <a:off x="548640" y="5001768"/>
            <a:ext cx="199699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658368" y="5001768"/>
            <a:ext cx="1777538" cy="667512"/>
          </a:xfrm>
          <a:prstGeom prst="rect">
            <a:avLst/>
          </a:prstGeom>
          <a:noFill/>
        </p:spPr>
        <p:txBody>
          <a:bodyPr wrap="square" anchor="ctr" lIns="0" rIns="0" tIns="0" bIns="0">
            <a:spAutoFit/>
          </a:bodyPr>
          <a:lstStyle/>
          <a:p>
            <a:pPr algn="l">
              <a:lnSpc>
                <a:spcPct val="130000"/>
              </a:lnSpc>
            </a:pPr>
            <a:r>
              <a:rPr sz="1100" b="1">
                <a:solidFill>
                  <a:srgbClr val="1A2744"/>
                </a:solidFill>
                <a:latin typeface="Meiryo"/>
                <a:ea typeface="Meiryo"/>
              </a:rPr>
              <a:t>その他労働災害防止活動</a:t>
            </a:r>
          </a:p>
        </p:txBody>
      </p:sp>
      <p:sp>
        <p:nvSpPr>
          <p:cNvPr id="47" name="Rectangle 46"/>
          <p:cNvSpPr/>
          <p:nvPr/>
        </p:nvSpPr>
        <p:spPr>
          <a:xfrm>
            <a:off x="2545634" y="5001768"/>
            <a:ext cx="2662659"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2655362" y="5001768"/>
            <a:ext cx="2443203"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2.0h</a:t>
            </a:r>
          </a:p>
        </p:txBody>
      </p:sp>
      <p:sp>
        <p:nvSpPr>
          <p:cNvPr id="49" name="Rectangle 48"/>
          <p:cNvSpPr/>
          <p:nvPr/>
        </p:nvSpPr>
        <p:spPr>
          <a:xfrm>
            <a:off x="5208294" y="5001768"/>
            <a:ext cx="3106436"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5318022" y="5001768"/>
            <a:ext cx="2886980"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KY活動、4S、ヒヤリハット、健康管理</a:t>
            </a:r>
          </a:p>
        </p:txBody>
      </p:sp>
      <p:sp>
        <p:nvSpPr>
          <p:cNvPr id="51" name="Rectangle 50"/>
          <p:cNvSpPr/>
          <p:nvPr/>
        </p:nvSpPr>
        <p:spPr>
          <a:xfrm>
            <a:off x="8314730" y="5001768"/>
            <a:ext cx="3328324" cy="667512"/>
          </a:xfrm>
          <a:prstGeom prst="rect">
            <a:avLst/>
          </a:prstGeom>
          <a:solidFill>
            <a:srgbClr val="FFFFFF"/>
          </a:solidFill>
          <a:ln w="6350">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8424458" y="5001768"/>
            <a:ext cx="3108868" cy="667512"/>
          </a:xfrm>
          <a:prstGeom prst="rect">
            <a:avLst/>
          </a:prstGeom>
          <a:noFill/>
        </p:spPr>
        <p:txBody>
          <a:bodyPr wrap="square" anchor="ctr" lIns="0" rIns="0" tIns="0" bIns="0">
            <a:spAutoFit/>
          </a:bodyPr>
          <a:lstStyle/>
          <a:p>
            <a:pPr algn="l">
              <a:lnSpc>
                <a:spcPct val="130000"/>
              </a:lnSpc>
            </a:pPr>
            <a:r>
              <a:rPr sz="1100" b="0">
                <a:solidFill>
                  <a:srgbClr val="334155"/>
                </a:solidFill>
                <a:latin typeface="Meiryo"/>
                <a:ea typeface="Meiryo"/>
              </a:rPr>
              <a:t>講義+討議</a:t>
            </a:r>
          </a:p>
        </p:txBody>
      </p:sp>
      <p:sp>
        <p:nvSpPr>
          <p:cNvPr id="53" name="TextBox 52"/>
          <p:cNvSpPr txBox="1"/>
          <p:nvPr/>
        </p:nvSpPr>
        <p:spPr>
          <a:xfrm>
            <a:off x="548640" y="5760720"/>
            <a:ext cx="11094415" cy="320040"/>
          </a:xfrm>
          <a:prstGeom prst="rect">
            <a:avLst/>
          </a:prstGeom>
          <a:noFill/>
        </p:spPr>
        <p:txBody>
          <a:bodyPr wrap="square" anchor="t" lIns="0" rIns="0" tIns="0" bIns="0">
            <a:spAutoFit/>
          </a:bodyPr>
          <a:lstStyle/>
          <a:p>
            <a:pPr algn="l">
              <a:lnSpc>
                <a:spcPct val="120000"/>
              </a:lnSpc>
            </a:pPr>
            <a:r>
              <a:rPr sz="900" b="0">
                <a:solidFill>
                  <a:srgbClr val="64748B"/>
                </a:solidFill>
                <a:latin typeface="Meiryo"/>
                <a:ea typeface="Meiryo"/>
              </a:rPr>
              <a:t>出典：安衛法第60条／安衛則第40条 別表 第三 を整理。合計12時間以上。</a:t>
            </a:r>
          </a:p>
        </p:txBody>
      </p:sp>
      <p:sp>
        <p:nvSpPr>
          <p:cNvPr id="54" name="TextBox 53"/>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55" name="TextBox 54"/>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05 / 10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RISK ASSESSMENT FLOW</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リスクアセスメント 4STEP</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783080"/>
            <a:ext cx="11094415" cy="365760"/>
          </a:xfrm>
          <a:prstGeom prst="rect">
            <a:avLst/>
          </a:prstGeom>
          <a:noFill/>
        </p:spPr>
        <p:txBody>
          <a:bodyPr wrap="square" anchor="t" lIns="0" rIns="0" tIns="0" bIns="0">
            <a:spAutoFit/>
          </a:bodyPr>
          <a:lstStyle/>
          <a:p>
            <a:pPr algn="l">
              <a:lnSpc>
                <a:spcPct val="120000"/>
              </a:lnSpc>
            </a:pPr>
            <a:r>
              <a:rPr sz="1200" b="0">
                <a:solidFill>
                  <a:srgbClr val="334155"/>
                </a:solidFill>
                <a:latin typeface="Meiryo"/>
                <a:ea typeface="Meiryo"/>
              </a:rPr>
              <a:t>安衛則第24条の11が定めるリスクアセスメントの基本手順を職長業務に落とし込む</a:t>
            </a:r>
          </a:p>
        </p:txBody>
      </p:sp>
      <p:sp>
        <p:nvSpPr>
          <p:cNvPr id="6" name="Rectangle 5"/>
          <p:cNvSpPr/>
          <p:nvPr/>
        </p:nvSpPr>
        <p:spPr>
          <a:xfrm>
            <a:off x="548640" y="2468880"/>
            <a:ext cx="2327833" cy="32004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2468880"/>
            <a:ext cx="2327833"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2468880"/>
            <a:ext cx="2327833" cy="640080"/>
          </a:xfrm>
          <a:prstGeom prst="rect">
            <a:avLst/>
          </a:prstGeom>
          <a:noFill/>
        </p:spPr>
        <p:txBody>
          <a:bodyPr wrap="square" anchor="ctr" lIns="0" rIns="0" tIns="0" bIns="0">
            <a:spAutoFit/>
          </a:bodyPr>
          <a:lstStyle/>
          <a:p>
            <a:pPr algn="ctr">
              <a:lnSpc>
                <a:spcPct val="120000"/>
              </a:lnSpc>
            </a:pPr>
            <a:r>
              <a:rPr sz="1400" b="1">
                <a:solidFill>
                  <a:srgbClr val="A0783C"/>
                </a:solidFill>
                <a:latin typeface="Meiryo"/>
                <a:ea typeface="Meiryo"/>
              </a:rPr>
              <a:t>STEP 1</a:t>
            </a:r>
          </a:p>
        </p:txBody>
      </p:sp>
      <p:sp>
        <p:nvSpPr>
          <p:cNvPr id="9" name="Oval 8"/>
          <p:cNvSpPr/>
          <p:nvPr/>
        </p:nvSpPr>
        <p:spPr>
          <a:xfrm>
            <a:off x="1301076" y="3337560"/>
            <a:ext cx="822960" cy="822960"/>
          </a:xfrm>
          <a:prstGeom prst="ellipse">
            <a:avLst/>
          </a:prstGeom>
          <a:solidFill>
            <a:srgbClr val="A0783C"/>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3400" b="1">
                <a:solidFill>
                  <a:srgbClr val="FFFFFF"/>
                </a:solidFill>
                <a:latin typeface="Meiryo"/>
              </a:rPr>
              <a:t>1</a:t>
            </a:r>
          </a:p>
        </p:txBody>
      </p:sp>
      <p:sp>
        <p:nvSpPr>
          <p:cNvPr id="10" name="TextBox 9"/>
          <p:cNvSpPr txBox="1"/>
          <p:nvPr/>
        </p:nvSpPr>
        <p:spPr>
          <a:xfrm>
            <a:off x="685800" y="4343400"/>
            <a:ext cx="2053513" cy="502920"/>
          </a:xfrm>
          <a:prstGeom prst="rect">
            <a:avLst/>
          </a:prstGeom>
          <a:noFill/>
        </p:spPr>
        <p:txBody>
          <a:bodyPr wrap="square" anchor="t" lIns="0" rIns="0" tIns="0" bIns="0">
            <a:spAutoFit/>
          </a:bodyPr>
          <a:lstStyle/>
          <a:p>
            <a:pPr algn="ctr">
              <a:lnSpc>
                <a:spcPct val="120000"/>
              </a:lnSpc>
            </a:pPr>
            <a:r>
              <a:rPr sz="1400" b="1">
                <a:solidFill>
                  <a:srgbClr val="1A2744"/>
                </a:solidFill>
                <a:latin typeface="Meiryo"/>
                <a:ea typeface="Meiryo"/>
              </a:rPr>
              <a:t>危険性・有害性の特定</a:t>
            </a:r>
          </a:p>
        </p:txBody>
      </p:sp>
      <p:sp>
        <p:nvSpPr>
          <p:cNvPr id="11" name="TextBox 10"/>
          <p:cNvSpPr txBox="1"/>
          <p:nvPr/>
        </p:nvSpPr>
        <p:spPr>
          <a:xfrm>
            <a:off x="731520" y="4892040"/>
            <a:ext cx="1962073" cy="685800"/>
          </a:xfrm>
          <a:prstGeom prst="rect">
            <a:avLst/>
          </a:prstGeom>
          <a:noFill/>
        </p:spPr>
        <p:txBody>
          <a:bodyPr wrap="square" anchor="t" lIns="0" rIns="0" tIns="0" bIns="0">
            <a:spAutoFit/>
          </a:bodyPr>
          <a:lstStyle/>
          <a:p>
            <a:pPr algn="ctr">
              <a:lnSpc>
                <a:spcPct val="140000"/>
              </a:lnSpc>
            </a:pPr>
            <a:r>
              <a:rPr sz="1000" b="0">
                <a:solidFill>
                  <a:srgbClr val="334155"/>
                </a:solidFill>
                <a:latin typeface="Meiryo"/>
                <a:ea typeface="Meiryo"/>
              </a:rPr>
              <a:t>作業ごとに機械・物質・環境・人の要因を洗い出し</a:t>
            </a:r>
          </a:p>
        </p:txBody>
      </p:sp>
      <p:sp>
        <p:nvSpPr>
          <p:cNvPr id="12" name="Right Arrow 11"/>
          <p:cNvSpPr/>
          <p:nvPr/>
        </p:nvSpPr>
        <p:spPr>
          <a:xfrm>
            <a:off x="2967913" y="3886200"/>
            <a:ext cx="411480" cy="365760"/>
          </a:xfrm>
          <a:prstGeom prst="rightArrow">
            <a:avLst/>
          </a:prstGeom>
          <a:solidFill>
            <a:srgbClr val="CBD5E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470833" y="2468880"/>
            <a:ext cx="2327833" cy="32004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470833" y="2468880"/>
            <a:ext cx="2327833"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470833" y="2468880"/>
            <a:ext cx="2327833" cy="640080"/>
          </a:xfrm>
          <a:prstGeom prst="rect">
            <a:avLst/>
          </a:prstGeom>
          <a:noFill/>
        </p:spPr>
        <p:txBody>
          <a:bodyPr wrap="square" anchor="ctr" lIns="0" rIns="0" tIns="0" bIns="0">
            <a:spAutoFit/>
          </a:bodyPr>
          <a:lstStyle/>
          <a:p>
            <a:pPr algn="ctr">
              <a:lnSpc>
                <a:spcPct val="120000"/>
              </a:lnSpc>
            </a:pPr>
            <a:r>
              <a:rPr sz="1400" b="1">
                <a:solidFill>
                  <a:srgbClr val="A0783C"/>
                </a:solidFill>
                <a:latin typeface="Meiryo"/>
                <a:ea typeface="Meiryo"/>
              </a:rPr>
              <a:t>STEP 2</a:t>
            </a:r>
          </a:p>
        </p:txBody>
      </p:sp>
      <p:sp>
        <p:nvSpPr>
          <p:cNvPr id="16" name="Oval 15"/>
          <p:cNvSpPr/>
          <p:nvPr/>
        </p:nvSpPr>
        <p:spPr>
          <a:xfrm>
            <a:off x="4223270" y="3337560"/>
            <a:ext cx="822960" cy="822960"/>
          </a:xfrm>
          <a:prstGeom prst="ellipse">
            <a:avLst/>
          </a:prstGeom>
          <a:solidFill>
            <a:srgbClr val="A0783C"/>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3400" b="1">
                <a:solidFill>
                  <a:srgbClr val="FFFFFF"/>
                </a:solidFill>
                <a:latin typeface="Meiryo"/>
              </a:rPr>
              <a:t>2</a:t>
            </a:r>
          </a:p>
        </p:txBody>
      </p:sp>
      <p:sp>
        <p:nvSpPr>
          <p:cNvPr id="17" name="TextBox 16"/>
          <p:cNvSpPr txBox="1"/>
          <p:nvPr/>
        </p:nvSpPr>
        <p:spPr>
          <a:xfrm>
            <a:off x="3607993" y="4343400"/>
            <a:ext cx="2053513" cy="502920"/>
          </a:xfrm>
          <a:prstGeom prst="rect">
            <a:avLst/>
          </a:prstGeom>
          <a:noFill/>
        </p:spPr>
        <p:txBody>
          <a:bodyPr wrap="square" anchor="t" lIns="0" rIns="0" tIns="0" bIns="0">
            <a:spAutoFit/>
          </a:bodyPr>
          <a:lstStyle/>
          <a:p>
            <a:pPr algn="ctr">
              <a:lnSpc>
                <a:spcPct val="120000"/>
              </a:lnSpc>
            </a:pPr>
            <a:r>
              <a:rPr sz="1400" b="1">
                <a:solidFill>
                  <a:srgbClr val="1A2744"/>
                </a:solidFill>
                <a:latin typeface="Meiryo"/>
                <a:ea typeface="Meiryo"/>
              </a:rPr>
              <a:t>リスクの見積り</a:t>
            </a:r>
          </a:p>
        </p:txBody>
      </p:sp>
      <p:sp>
        <p:nvSpPr>
          <p:cNvPr id="18" name="TextBox 17"/>
          <p:cNvSpPr txBox="1"/>
          <p:nvPr/>
        </p:nvSpPr>
        <p:spPr>
          <a:xfrm>
            <a:off x="3653713" y="4892040"/>
            <a:ext cx="1962073" cy="685800"/>
          </a:xfrm>
          <a:prstGeom prst="rect">
            <a:avLst/>
          </a:prstGeom>
          <a:noFill/>
        </p:spPr>
        <p:txBody>
          <a:bodyPr wrap="square" anchor="t" lIns="0" rIns="0" tIns="0" bIns="0">
            <a:spAutoFit/>
          </a:bodyPr>
          <a:lstStyle/>
          <a:p>
            <a:pPr algn="ctr">
              <a:lnSpc>
                <a:spcPct val="140000"/>
              </a:lnSpc>
            </a:pPr>
            <a:r>
              <a:rPr sz="1000" b="0">
                <a:solidFill>
                  <a:srgbClr val="334155"/>
                </a:solidFill>
                <a:latin typeface="Meiryo"/>
                <a:ea typeface="Meiryo"/>
              </a:rPr>
              <a:t>重篤度×頻度×可能性で優先度を点数化</a:t>
            </a:r>
          </a:p>
        </p:txBody>
      </p:sp>
      <p:sp>
        <p:nvSpPr>
          <p:cNvPr id="19" name="Right Arrow 18"/>
          <p:cNvSpPr/>
          <p:nvPr/>
        </p:nvSpPr>
        <p:spPr>
          <a:xfrm>
            <a:off x="5890107" y="3886200"/>
            <a:ext cx="411480" cy="365760"/>
          </a:xfrm>
          <a:prstGeom prst="rightArrow">
            <a:avLst/>
          </a:prstGeom>
          <a:solidFill>
            <a:srgbClr val="CBD5E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393027" y="2468880"/>
            <a:ext cx="2327833" cy="32004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393027" y="2468880"/>
            <a:ext cx="2327833"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393027" y="2468880"/>
            <a:ext cx="2327833" cy="640080"/>
          </a:xfrm>
          <a:prstGeom prst="rect">
            <a:avLst/>
          </a:prstGeom>
          <a:noFill/>
        </p:spPr>
        <p:txBody>
          <a:bodyPr wrap="square" anchor="ctr" lIns="0" rIns="0" tIns="0" bIns="0">
            <a:spAutoFit/>
          </a:bodyPr>
          <a:lstStyle/>
          <a:p>
            <a:pPr algn="ctr">
              <a:lnSpc>
                <a:spcPct val="120000"/>
              </a:lnSpc>
            </a:pPr>
            <a:r>
              <a:rPr sz="1400" b="1">
                <a:solidFill>
                  <a:srgbClr val="A0783C"/>
                </a:solidFill>
                <a:latin typeface="Meiryo"/>
                <a:ea typeface="Meiryo"/>
              </a:rPr>
              <a:t>STEP 3</a:t>
            </a:r>
          </a:p>
        </p:txBody>
      </p:sp>
      <p:sp>
        <p:nvSpPr>
          <p:cNvPr id="23" name="Oval 22"/>
          <p:cNvSpPr/>
          <p:nvPr/>
        </p:nvSpPr>
        <p:spPr>
          <a:xfrm>
            <a:off x="7145464" y="3337560"/>
            <a:ext cx="822960" cy="822960"/>
          </a:xfrm>
          <a:prstGeom prst="ellipse">
            <a:avLst/>
          </a:prstGeom>
          <a:solidFill>
            <a:srgbClr val="A0783C"/>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3400" b="1">
                <a:solidFill>
                  <a:srgbClr val="FFFFFF"/>
                </a:solidFill>
                <a:latin typeface="Meiryo"/>
              </a:rPr>
              <a:t>3</a:t>
            </a:r>
          </a:p>
        </p:txBody>
      </p:sp>
      <p:sp>
        <p:nvSpPr>
          <p:cNvPr id="24" name="TextBox 23"/>
          <p:cNvSpPr txBox="1"/>
          <p:nvPr/>
        </p:nvSpPr>
        <p:spPr>
          <a:xfrm>
            <a:off x="6530187" y="4343400"/>
            <a:ext cx="2053513" cy="502920"/>
          </a:xfrm>
          <a:prstGeom prst="rect">
            <a:avLst/>
          </a:prstGeom>
          <a:noFill/>
        </p:spPr>
        <p:txBody>
          <a:bodyPr wrap="square" anchor="t" lIns="0" rIns="0" tIns="0" bIns="0">
            <a:spAutoFit/>
          </a:bodyPr>
          <a:lstStyle/>
          <a:p>
            <a:pPr algn="ctr">
              <a:lnSpc>
                <a:spcPct val="120000"/>
              </a:lnSpc>
            </a:pPr>
            <a:r>
              <a:rPr sz="1400" b="1">
                <a:solidFill>
                  <a:srgbClr val="1A2744"/>
                </a:solidFill>
                <a:latin typeface="Meiryo"/>
                <a:ea typeface="Meiryo"/>
              </a:rPr>
              <a:t>低減措置の検討・決定</a:t>
            </a:r>
          </a:p>
        </p:txBody>
      </p:sp>
      <p:sp>
        <p:nvSpPr>
          <p:cNvPr id="25" name="TextBox 24"/>
          <p:cNvSpPr txBox="1"/>
          <p:nvPr/>
        </p:nvSpPr>
        <p:spPr>
          <a:xfrm>
            <a:off x="6575907" y="4892040"/>
            <a:ext cx="1962073" cy="685800"/>
          </a:xfrm>
          <a:prstGeom prst="rect">
            <a:avLst/>
          </a:prstGeom>
          <a:noFill/>
        </p:spPr>
        <p:txBody>
          <a:bodyPr wrap="square" anchor="t" lIns="0" rIns="0" tIns="0" bIns="0">
            <a:spAutoFit/>
          </a:bodyPr>
          <a:lstStyle/>
          <a:p>
            <a:pPr algn="ctr">
              <a:lnSpc>
                <a:spcPct val="140000"/>
              </a:lnSpc>
            </a:pPr>
            <a:r>
              <a:rPr sz="1000" b="0">
                <a:solidFill>
                  <a:srgbClr val="334155"/>
                </a:solidFill>
                <a:latin typeface="Meiryo"/>
                <a:ea typeface="Meiryo"/>
              </a:rPr>
              <a:t>排除→代替→工学→管理→保護具の順で選定</a:t>
            </a:r>
          </a:p>
        </p:txBody>
      </p:sp>
      <p:sp>
        <p:nvSpPr>
          <p:cNvPr id="26" name="Right Arrow 25"/>
          <p:cNvSpPr/>
          <p:nvPr/>
        </p:nvSpPr>
        <p:spPr>
          <a:xfrm>
            <a:off x="8812301" y="3886200"/>
            <a:ext cx="411480" cy="365760"/>
          </a:xfrm>
          <a:prstGeom prst="rightArrow">
            <a:avLst/>
          </a:prstGeom>
          <a:solidFill>
            <a:srgbClr val="CBD5E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9315221" y="2468880"/>
            <a:ext cx="2327833" cy="32004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9315221" y="2468880"/>
            <a:ext cx="2327833"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315221" y="2468880"/>
            <a:ext cx="2327833" cy="640080"/>
          </a:xfrm>
          <a:prstGeom prst="rect">
            <a:avLst/>
          </a:prstGeom>
          <a:noFill/>
        </p:spPr>
        <p:txBody>
          <a:bodyPr wrap="square" anchor="ctr" lIns="0" rIns="0" tIns="0" bIns="0">
            <a:spAutoFit/>
          </a:bodyPr>
          <a:lstStyle/>
          <a:p>
            <a:pPr algn="ctr">
              <a:lnSpc>
                <a:spcPct val="120000"/>
              </a:lnSpc>
            </a:pPr>
            <a:r>
              <a:rPr sz="1400" b="1">
                <a:solidFill>
                  <a:srgbClr val="A0783C"/>
                </a:solidFill>
                <a:latin typeface="Meiryo"/>
                <a:ea typeface="Meiryo"/>
              </a:rPr>
              <a:t>STEP 4</a:t>
            </a:r>
          </a:p>
        </p:txBody>
      </p:sp>
      <p:sp>
        <p:nvSpPr>
          <p:cNvPr id="30" name="Oval 29"/>
          <p:cNvSpPr/>
          <p:nvPr/>
        </p:nvSpPr>
        <p:spPr>
          <a:xfrm>
            <a:off x="10067658" y="3337560"/>
            <a:ext cx="822960" cy="822960"/>
          </a:xfrm>
          <a:prstGeom prst="ellipse">
            <a:avLst/>
          </a:prstGeom>
          <a:solidFill>
            <a:srgbClr val="A0783C"/>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3400" b="1">
                <a:solidFill>
                  <a:srgbClr val="FFFFFF"/>
                </a:solidFill>
                <a:latin typeface="Meiryo"/>
              </a:rPr>
              <a:t>4</a:t>
            </a:r>
          </a:p>
        </p:txBody>
      </p:sp>
      <p:sp>
        <p:nvSpPr>
          <p:cNvPr id="31" name="TextBox 30"/>
          <p:cNvSpPr txBox="1"/>
          <p:nvPr/>
        </p:nvSpPr>
        <p:spPr>
          <a:xfrm>
            <a:off x="9452381" y="4343400"/>
            <a:ext cx="2053513" cy="502920"/>
          </a:xfrm>
          <a:prstGeom prst="rect">
            <a:avLst/>
          </a:prstGeom>
          <a:noFill/>
        </p:spPr>
        <p:txBody>
          <a:bodyPr wrap="square" anchor="t" lIns="0" rIns="0" tIns="0" bIns="0">
            <a:spAutoFit/>
          </a:bodyPr>
          <a:lstStyle/>
          <a:p>
            <a:pPr algn="ctr">
              <a:lnSpc>
                <a:spcPct val="120000"/>
              </a:lnSpc>
            </a:pPr>
            <a:r>
              <a:rPr sz="1400" b="1">
                <a:solidFill>
                  <a:srgbClr val="1A2744"/>
                </a:solidFill>
                <a:latin typeface="Meiryo"/>
                <a:ea typeface="Meiryo"/>
              </a:rPr>
              <a:t>実施・記録・見直し</a:t>
            </a:r>
          </a:p>
        </p:txBody>
      </p:sp>
      <p:sp>
        <p:nvSpPr>
          <p:cNvPr id="32" name="TextBox 31"/>
          <p:cNvSpPr txBox="1"/>
          <p:nvPr/>
        </p:nvSpPr>
        <p:spPr>
          <a:xfrm>
            <a:off x="9498101" y="4892040"/>
            <a:ext cx="1962073" cy="685800"/>
          </a:xfrm>
          <a:prstGeom prst="rect">
            <a:avLst/>
          </a:prstGeom>
          <a:noFill/>
        </p:spPr>
        <p:txBody>
          <a:bodyPr wrap="square" anchor="t" lIns="0" rIns="0" tIns="0" bIns="0">
            <a:spAutoFit/>
          </a:bodyPr>
          <a:lstStyle/>
          <a:p>
            <a:pPr algn="ctr">
              <a:lnSpc>
                <a:spcPct val="140000"/>
              </a:lnSpc>
            </a:pPr>
            <a:r>
              <a:rPr sz="1000" b="0">
                <a:solidFill>
                  <a:srgbClr val="334155"/>
                </a:solidFill>
                <a:latin typeface="Meiryo"/>
                <a:ea typeface="Meiryo"/>
              </a:rPr>
              <a:t>記録3年以上保存、定期見直しと再評価を年間計画化</a:t>
            </a:r>
          </a:p>
        </p:txBody>
      </p:sp>
      <p:sp>
        <p:nvSpPr>
          <p:cNvPr id="33" name="TextBox 32"/>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34" name="TextBox 33"/>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06 / 10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SUPERVISION &amp; EMERGENCY</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指導・監督と異常時措置</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783080"/>
            <a:ext cx="5440680" cy="4160520"/>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783080"/>
            <a:ext cx="5440680"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59" y="1828800"/>
            <a:ext cx="4892040" cy="228600"/>
          </a:xfrm>
          <a:prstGeom prst="rect">
            <a:avLst/>
          </a:prstGeom>
          <a:noFill/>
        </p:spPr>
        <p:txBody>
          <a:bodyPr wrap="square" anchor="t" lIns="0" rIns="0" tIns="0" bIns="0">
            <a:spAutoFit/>
          </a:bodyPr>
          <a:lstStyle/>
          <a:p>
            <a:pPr algn="l">
              <a:lnSpc>
                <a:spcPct val="120000"/>
              </a:lnSpc>
            </a:pPr>
            <a:r>
              <a:rPr sz="900" b="1">
                <a:solidFill>
                  <a:srgbClr val="C9A86E"/>
                </a:solidFill>
                <a:latin typeface="Meiryo"/>
                <a:ea typeface="Meiryo"/>
              </a:rPr>
              <a:t>SUPERVISION</a:t>
            </a:r>
          </a:p>
        </p:txBody>
      </p:sp>
      <p:sp>
        <p:nvSpPr>
          <p:cNvPr id="8" name="TextBox 7"/>
          <p:cNvSpPr txBox="1"/>
          <p:nvPr/>
        </p:nvSpPr>
        <p:spPr>
          <a:xfrm>
            <a:off x="822959" y="2039112"/>
            <a:ext cx="4892040" cy="365760"/>
          </a:xfrm>
          <a:prstGeom prst="rect">
            <a:avLst/>
          </a:prstGeom>
          <a:noFill/>
        </p:spPr>
        <p:txBody>
          <a:bodyPr wrap="square" anchor="t" lIns="0" rIns="0" tIns="0" bIns="0">
            <a:spAutoFit/>
          </a:bodyPr>
          <a:lstStyle/>
          <a:p>
            <a:pPr algn="l">
              <a:lnSpc>
                <a:spcPct val="120000"/>
              </a:lnSpc>
            </a:pPr>
            <a:r>
              <a:rPr sz="1500" b="1">
                <a:solidFill>
                  <a:srgbClr val="FFFFFF"/>
                </a:solidFill>
                <a:latin typeface="Meiryo"/>
                <a:ea typeface="Meiryo"/>
              </a:rPr>
              <a:t>指導・監督の4原則</a:t>
            </a:r>
          </a:p>
        </p:txBody>
      </p:sp>
      <p:sp>
        <p:nvSpPr>
          <p:cNvPr id="9" name="Rectangle 8"/>
          <p:cNvSpPr/>
          <p:nvPr/>
        </p:nvSpPr>
        <p:spPr>
          <a:xfrm>
            <a:off x="777240" y="265176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65176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1</a:t>
            </a:r>
          </a:p>
        </p:txBody>
      </p:sp>
      <p:sp>
        <p:nvSpPr>
          <p:cNvPr id="11" name="TextBox 10"/>
          <p:cNvSpPr txBox="1"/>
          <p:nvPr/>
        </p:nvSpPr>
        <p:spPr>
          <a:xfrm>
            <a:off x="1280160" y="260603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指示の具体化</a:t>
            </a:r>
          </a:p>
        </p:txBody>
      </p:sp>
      <p:sp>
        <p:nvSpPr>
          <p:cNvPr id="12" name="TextBox 11"/>
          <p:cNvSpPr txBox="1"/>
          <p:nvPr/>
        </p:nvSpPr>
        <p:spPr>
          <a:xfrm>
            <a:off x="1280160" y="301752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5W1Hで作業内容・範囲・期限・方法を明確に伝達</a:t>
            </a:r>
          </a:p>
        </p:txBody>
      </p:sp>
      <p:sp>
        <p:nvSpPr>
          <p:cNvPr id="13" name="Rectangle 12"/>
          <p:cNvSpPr/>
          <p:nvPr/>
        </p:nvSpPr>
        <p:spPr>
          <a:xfrm>
            <a:off x="777240" y="347472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47472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2</a:t>
            </a:r>
          </a:p>
        </p:txBody>
      </p:sp>
      <p:sp>
        <p:nvSpPr>
          <p:cNvPr id="15" name="TextBox 14"/>
          <p:cNvSpPr txBox="1"/>
          <p:nvPr/>
        </p:nvSpPr>
        <p:spPr>
          <a:xfrm>
            <a:off x="1280160" y="342899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確認</a:t>
            </a:r>
          </a:p>
        </p:txBody>
      </p:sp>
      <p:sp>
        <p:nvSpPr>
          <p:cNvPr id="16" name="TextBox 15"/>
          <p:cNvSpPr txBox="1"/>
          <p:nvPr/>
        </p:nvSpPr>
        <p:spPr>
          <a:xfrm>
            <a:off x="1280160" y="3840479"/>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作業前・作業中・作業後に手順遵守と安全状態を確認</a:t>
            </a:r>
          </a:p>
        </p:txBody>
      </p:sp>
      <p:sp>
        <p:nvSpPr>
          <p:cNvPr id="17" name="Rectangle 16"/>
          <p:cNvSpPr/>
          <p:nvPr/>
        </p:nvSpPr>
        <p:spPr>
          <a:xfrm>
            <a:off x="777240" y="4297679"/>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4297679"/>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3</a:t>
            </a:r>
          </a:p>
        </p:txBody>
      </p:sp>
      <p:sp>
        <p:nvSpPr>
          <p:cNvPr id="19" name="TextBox 18"/>
          <p:cNvSpPr txBox="1"/>
          <p:nvPr/>
        </p:nvSpPr>
        <p:spPr>
          <a:xfrm>
            <a:off x="1280160" y="425195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フィードバック</a:t>
            </a:r>
          </a:p>
        </p:txBody>
      </p:sp>
      <p:sp>
        <p:nvSpPr>
          <p:cNvPr id="20" name="TextBox 19"/>
          <p:cNvSpPr txBox="1"/>
          <p:nvPr/>
        </p:nvSpPr>
        <p:spPr>
          <a:xfrm>
            <a:off x="1280160" y="466344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良い点と改善点を即時に共有し、次の作業へ反映</a:t>
            </a:r>
          </a:p>
        </p:txBody>
      </p:sp>
      <p:sp>
        <p:nvSpPr>
          <p:cNvPr id="21" name="Rectangle 20"/>
          <p:cNvSpPr/>
          <p:nvPr/>
        </p:nvSpPr>
        <p:spPr>
          <a:xfrm>
            <a:off x="777240" y="512064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512064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4</a:t>
            </a:r>
          </a:p>
        </p:txBody>
      </p:sp>
      <p:sp>
        <p:nvSpPr>
          <p:cNvPr id="23" name="TextBox 22"/>
          <p:cNvSpPr txBox="1"/>
          <p:nvPr/>
        </p:nvSpPr>
        <p:spPr>
          <a:xfrm>
            <a:off x="1280160" y="5074920"/>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記録</a:t>
            </a:r>
          </a:p>
        </p:txBody>
      </p:sp>
      <p:sp>
        <p:nvSpPr>
          <p:cNvPr id="24" name="TextBox 23"/>
          <p:cNvSpPr txBox="1"/>
          <p:nvPr/>
        </p:nvSpPr>
        <p:spPr>
          <a:xfrm>
            <a:off x="1280160" y="548640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指示・確認・指導の事実を作業日報や教育記録に残す</a:t>
            </a:r>
          </a:p>
        </p:txBody>
      </p:sp>
      <p:sp>
        <p:nvSpPr>
          <p:cNvPr id="25" name="Rectangle 24"/>
          <p:cNvSpPr/>
          <p:nvPr/>
        </p:nvSpPr>
        <p:spPr>
          <a:xfrm>
            <a:off x="6217920" y="1783080"/>
            <a:ext cx="5440680" cy="4160520"/>
          </a:xfrm>
          <a:prstGeom prst="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217920" y="1783080"/>
            <a:ext cx="5440680" cy="640080"/>
          </a:xfrm>
          <a:prstGeom prst="rect">
            <a:avLst/>
          </a:prstGeom>
          <a:solidFill>
            <a:srgbClr val="1A27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1828800"/>
            <a:ext cx="4892040" cy="228600"/>
          </a:xfrm>
          <a:prstGeom prst="rect">
            <a:avLst/>
          </a:prstGeom>
          <a:noFill/>
        </p:spPr>
        <p:txBody>
          <a:bodyPr wrap="square" anchor="t" lIns="0" rIns="0" tIns="0" bIns="0">
            <a:spAutoFit/>
          </a:bodyPr>
          <a:lstStyle/>
          <a:p>
            <a:pPr algn="l">
              <a:lnSpc>
                <a:spcPct val="120000"/>
              </a:lnSpc>
            </a:pPr>
            <a:r>
              <a:rPr sz="900" b="1">
                <a:solidFill>
                  <a:srgbClr val="C9A86E"/>
                </a:solidFill>
                <a:latin typeface="Meiryo"/>
                <a:ea typeface="Meiryo"/>
              </a:rPr>
              <a:t>EMERGENCY ACTION</a:t>
            </a:r>
          </a:p>
        </p:txBody>
      </p:sp>
      <p:sp>
        <p:nvSpPr>
          <p:cNvPr id="28" name="TextBox 27"/>
          <p:cNvSpPr txBox="1"/>
          <p:nvPr/>
        </p:nvSpPr>
        <p:spPr>
          <a:xfrm>
            <a:off x="6492240" y="2039112"/>
            <a:ext cx="4892040" cy="365760"/>
          </a:xfrm>
          <a:prstGeom prst="rect">
            <a:avLst/>
          </a:prstGeom>
          <a:noFill/>
        </p:spPr>
        <p:txBody>
          <a:bodyPr wrap="square" anchor="t" lIns="0" rIns="0" tIns="0" bIns="0">
            <a:spAutoFit/>
          </a:bodyPr>
          <a:lstStyle/>
          <a:p>
            <a:pPr algn="l">
              <a:lnSpc>
                <a:spcPct val="120000"/>
              </a:lnSpc>
            </a:pPr>
            <a:r>
              <a:rPr sz="1500" b="1">
                <a:solidFill>
                  <a:srgbClr val="FFFFFF"/>
                </a:solidFill>
                <a:latin typeface="Meiryo"/>
                <a:ea typeface="Meiryo"/>
              </a:rPr>
              <a:t>異常時措置の4ポイント</a:t>
            </a:r>
          </a:p>
        </p:txBody>
      </p:sp>
      <p:sp>
        <p:nvSpPr>
          <p:cNvPr id="29" name="Rectangle 28"/>
          <p:cNvSpPr/>
          <p:nvPr/>
        </p:nvSpPr>
        <p:spPr>
          <a:xfrm>
            <a:off x="6446520" y="265176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46520" y="265176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1</a:t>
            </a:r>
          </a:p>
        </p:txBody>
      </p:sp>
      <p:sp>
        <p:nvSpPr>
          <p:cNvPr id="31" name="TextBox 30"/>
          <p:cNvSpPr txBox="1"/>
          <p:nvPr/>
        </p:nvSpPr>
        <p:spPr>
          <a:xfrm>
            <a:off x="6949440" y="260603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停止</a:t>
            </a:r>
          </a:p>
        </p:txBody>
      </p:sp>
      <p:sp>
        <p:nvSpPr>
          <p:cNvPr id="32" name="TextBox 31"/>
          <p:cNvSpPr txBox="1"/>
          <p:nvPr/>
        </p:nvSpPr>
        <p:spPr>
          <a:xfrm>
            <a:off x="6949440" y="301752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異常を認めたら直ちに作業を停止し、二次災害を防止</a:t>
            </a:r>
          </a:p>
        </p:txBody>
      </p:sp>
      <p:sp>
        <p:nvSpPr>
          <p:cNvPr id="33" name="Rectangle 32"/>
          <p:cNvSpPr/>
          <p:nvPr/>
        </p:nvSpPr>
        <p:spPr>
          <a:xfrm>
            <a:off x="6446520" y="347472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446520" y="347472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2</a:t>
            </a:r>
          </a:p>
        </p:txBody>
      </p:sp>
      <p:sp>
        <p:nvSpPr>
          <p:cNvPr id="35" name="TextBox 34"/>
          <p:cNvSpPr txBox="1"/>
          <p:nvPr/>
        </p:nvSpPr>
        <p:spPr>
          <a:xfrm>
            <a:off x="6949440" y="342899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退避</a:t>
            </a:r>
          </a:p>
        </p:txBody>
      </p:sp>
      <p:sp>
        <p:nvSpPr>
          <p:cNvPr id="36" name="TextBox 35"/>
          <p:cNvSpPr txBox="1"/>
          <p:nvPr/>
        </p:nvSpPr>
        <p:spPr>
          <a:xfrm>
            <a:off x="6949440" y="3840479"/>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危険区域からの退避経路を確保し、人員を安全な位置へ誘導</a:t>
            </a:r>
          </a:p>
        </p:txBody>
      </p:sp>
      <p:sp>
        <p:nvSpPr>
          <p:cNvPr id="37" name="Rectangle 36"/>
          <p:cNvSpPr/>
          <p:nvPr/>
        </p:nvSpPr>
        <p:spPr>
          <a:xfrm>
            <a:off x="6446520" y="4297679"/>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446520" y="4297679"/>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3</a:t>
            </a:r>
          </a:p>
        </p:txBody>
      </p:sp>
      <p:sp>
        <p:nvSpPr>
          <p:cNvPr id="39" name="TextBox 38"/>
          <p:cNvSpPr txBox="1"/>
          <p:nvPr/>
        </p:nvSpPr>
        <p:spPr>
          <a:xfrm>
            <a:off x="6949440" y="4251959"/>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報告</a:t>
            </a:r>
          </a:p>
        </p:txBody>
      </p:sp>
      <p:sp>
        <p:nvSpPr>
          <p:cNvPr id="40" name="TextBox 39"/>
          <p:cNvSpPr txBox="1"/>
          <p:nvPr/>
        </p:nvSpPr>
        <p:spPr>
          <a:xfrm>
            <a:off x="6949440" y="466344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元方・統括安全衛生責任者・管理者へ速やかに報告</a:t>
            </a:r>
          </a:p>
        </p:txBody>
      </p:sp>
      <p:sp>
        <p:nvSpPr>
          <p:cNvPr id="41" name="Rectangle 40"/>
          <p:cNvSpPr/>
          <p:nvPr/>
        </p:nvSpPr>
        <p:spPr>
          <a:xfrm>
            <a:off x="6446520" y="5120640"/>
            <a:ext cx="365760" cy="36576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6446520" y="5120640"/>
            <a:ext cx="365760" cy="365760"/>
          </a:xfrm>
          <a:prstGeom prst="rect">
            <a:avLst/>
          </a:prstGeom>
          <a:noFill/>
        </p:spPr>
        <p:txBody>
          <a:bodyPr wrap="square" anchor="ctr" lIns="0" rIns="0" tIns="0" bIns="0">
            <a:spAutoFit/>
          </a:bodyPr>
          <a:lstStyle/>
          <a:p>
            <a:pPr algn="ctr">
              <a:lnSpc>
                <a:spcPct val="120000"/>
              </a:lnSpc>
            </a:pPr>
            <a:r>
              <a:rPr sz="1400" b="1">
                <a:solidFill>
                  <a:srgbClr val="FFFFFF"/>
                </a:solidFill>
                <a:latin typeface="Meiryo"/>
                <a:ea typeface="Meiryo"/>
              </a:rPr>
              <a:t>4</a:t>
            </a:r>
          </a:p>
        </p:txBody>
      </p:sp>
      <p:sp>
        <p:nvSpPr>
          <p:cNvPr id="43" name="TextBox 42"/>
          <p:cNvSpPr txBox="1"/>
          <p:nvPr/>
        </p:nvSpPr>
        <p:spPr>
          <a:xfrm>
            <a:off x="6949440" y="5074920"/>
            <a:ext cx="4526280" cy="365760"/>
          </a:xfrm>
          <a:prstGeom prst="rect">
            <a:avLst/>
          </a:prstGeom>
          <a:noFill/>
        </p:spPr>
        <p:txBody>
          <a:bodyPr wrap="square" anchor="t" lIns="0" rIns="0" tIns="0" bIns="0">
            <a:spAutoFit/>
          </a:bodyPr>
          <a:lstStyle/>
          <a:p>
            <a:pPr algn="l">
              <a:lnSpc>
                <a:spcPct val="120000"/>
              </a:lnSpc>
            </a:pPr>
            <a:r>
              <a:rPr sz="1200" b="1">
                <a:solidFill>
                  <a:srgbClr val="1A2744"/>
                </a:solidFill>
                <a:latin typeface="Meiryo"/>
                <a:ea typeface="Meiryo"/>
              </a:rPr>
              <a:t>原因調査</a:t>
            </a:r>
          </a:p>
        </p:txBody>
      </p:sp>
      <p:sp>
        <p:nvSpPr>
          <p:cNvPr id="44" name="TextBox 43"/>
          <p:cNvSpPr txBox="1"/>
          <p:nvPr/>
        </p:nvSpPr>
        <p:spPr>
          <a:xfrm>
            <a:off x="6949440" y="5486400"/>
            <a:ext cx="4526280" cy="365759"/>
          </a:xfrm>
          <a:prstGeom prst="rect">
            <a:avLst/>
          </a:prstGeom>
          <a:noFill/>
        </p:spPr>
        <p:txBody>
          <a:bodyPr wrap="square" anchor="t" lIns="0" rIns="0" tIns="0" bIns="0">
            <a:spAutoFit/>
          </a:bodyPr>
          <a:lstStyle/>
          <a:p>
            <a:pPr algn="l">
              <a:lnSpc>
                <a:spcPct val="140000"/>
              </a:lnSpc>
            </a:pPr>
            <a:r>
              <a:rPr sz="1000" b="0">
                <a:solidFill>
                  <a:srgbClr val="334155"/>
                </a:solidFill>
                <a:latin typeface="Meiryo"/>
                <a:ea typeface="Meiryo"/>
              </a:rPr>
              <a:t>事実関係を記録し、再発防止策を作業手順に反映</a:t>
            </a:r>
          </a:p>
        </p:txBody>
      </p:sp>
      <p:sp>
        <p:nvSpPr>
          <p:cNvPr id="45" name="TextBox 44"/>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46" name="TextBox 45"/>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07 / 10</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5-STEP DEPLOYMENT</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配置と指導の5ステップ</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783080"/>
            <a:ext cx="11094415" cy="365760"/>
          </a:xfrm>
          <a:prstGeom prst="rect">
            <a:avLst/>
          </a:prstGeom>
          <a:noFill/>
        </p:spPr>
        <p:txBody>
          <a:bodyPr wrap="square" anchor="t" lIns="0" rIns="0" tIns="0" bIns="0">
            <a:spAutoFit/>
          </a:bodyPr>
          <a:lstStyle/>
          <a:p>
            <a:pPr algn="l">
              <a:lnSpc>
                <a:spcPct val="120000"/>
              </a:lnSpc>
            </a:pPr>
            <a:r>
              <a:rPr sz="1200" b="0">
                <a:solidFill>
                  <a:srgbClr val="334155"/>
                </a:solidFill>
                <a:latin typeface="Meiryo"/>
                <a:ea typeface="Meiryo"/>
              </a:rPr>
              <a:t>作業前の段取りから作業後の振り返りまでを職長の標準動作として整理</a:t>
            </a:r>
          </a:p>
        </p:txBody>
      </p:sp>
      <p:sp>
        <p:nvSpPr>
          <p:cNvPr id="6" name="Rectangle 5"/>
          <p:cNvSpPr/>
          <p:nvPr/>
        </p:nvSpPr>
        <p:spPr>
          <a:xfrm>
            <a:off x="548640" y="2377440"/>
            <a:ext cx="2087209" cy="338328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2377440"/>
            <a:ext cx="2087209" cy="146304"/>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2743200"/>
            <a:ext cx="2087209" cy="1280160"/>
          </a:xfrm>
          <a:prstGeom prst="rect">
            <a:avLst/>
          </a:prstGeom>
          <a:noFill/>
        </p:spPr>
        <p:txBody>
          <a:bodyPr wrap="square" anchor="ctr" lIns="0" rIns="0" tIns="0" bIns="0">
            <a:spAutoFit/>
          </a:bodyPr>
          <a:lstStyle/>
          <a:p>
            <a:pPr algn="ctr">
              <a:lnSpc>
                <a:spcPct val="100000"/>
              </a:lnSpc>
            </a:pPr>
            <a:r>
              <a:rPr sz="6400" b="1">
                <a:solidFill>
                  <a:srgbClr val="1A2744"/>
                </a:solidFill>
                <a:latin typeface="Meiryo"/>
                <a:ea typeface="Meiryo"/>
              </a:rPr>
              <a:t>01</a:t>
            </a:r>
          </a:p>
        </p:txBody>
      </p:sp>
      <p:sp>
        <p:nvSpPr>
          <p:cNvPr id="9" name="TextBox 8"/>
          <p:cNvSpPr txBox="1"/>
          <p:nvPr/>
        </p:nvSpPr>
        <p:spPr>
          <a:xfrm>
            <a:off x="685800" y="4069080"/>
            <a:ext cx="1812889" cy="640080"/>
          </a:xfrm>
          <a:prstGeom prst="rect">
            <a:avLst/>
          </a:prstGeom>
          <a:noFill/>
        </p:spPr>
        <p:txBody>
          <a:bodyPr wrap="square" anchor="t" lIns="0" rIns="0" tIns="0" bIns="0">
            <a:spAutoFit/>
          </a:bodyPr>
          <a:lstStyle/>
          <a:p>
            <a:pPr algn="ctr">
              <a:lnSpc>
                <a:spcPct val="125000"/>
              </a:lnSpc>
            </a:pPr>
            <a:r>
              <a:rPr sz="1400" b="1">
                <a:solidFill>
                  <a:srgbClr val="1A2744"/>
                </a:solidFill>
                <a:latin typeface="Meiryo"/>
                <a:ea typeface="Meiryo"/>
              </a:rPr>
              <a:t>作業計画の確認</a:t>
            </a:r>
          </a:p>
        </p:txBody>
      </p:sp>
      <p:sp>
        <p:nvSpPr>
          <p:cNvPr id="10" name="TextBox 9"/>
          <p:cNvSpPr txBox="1"/>
          <p:nvPr/>
        </p:nvSpPr>
        <p:spPr>
          <a:xfrm>
            <a:off x="713232" y="4754880"/>
            <a:ext cx="1758025" cy="960120"/>
          </a:xfrm>
          <a:prstGeom prst="rect">
            <a:avLst/>
          </a:prstGeom>
          <a:noFill/>
        </p:spPr>
        <p:txBody>
          <a:bodyPr wrap="square" anchor="t" lIns="0" rIns="0" tIns="0" bIns="0">
            <a:spAutoFit/>
          </a:bodyPr>
          <a:lstStyle/>
          <a:p>
            <a:pPr algn="ctr">
              <a:lnSpc>
                <a:spcPct val="145000"/>
              </a:lnSpc>
            </a:pPr>
            <a:r>
              <a:rPr sz="1000" b="0">
                <a:solidFill>
                  <a:srgbClr val="334155"/>
                </a:solidFill>
                <a:latin typeface="Meiryo"/>
                <a:ea typeface="Meiryo"/>
              </a:rPr>
              <a:t>作業手順書・KY実施記録・必要工具と保護具を事前に確認</a:t>
            </a:r>
          </a:p>
        </p:txBody>
      </p:sp>
      <p:sp>
        <p:nvSpPr>
          <p:cNvPr id="11" name="Rectangle 10"/>
          <p:cNvSpPr/>
          <p:nvPr/>
        </p:nvSpPr>
        <p:spPr>
          <a:xfrm>
            <a:off x="2800441" y="2377440"/>
            <a:ext cx="2087209" cy="338328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2800441" y="2377440"/>
            <a:ext cx="2087209" cy="146304"/>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00441" y="2743200"/>
            <a:ext cx="2087209" cy="1280160"/>
          </a:xfrm>
          <a:prstGeom prst="rect">
            <a:avLst/>
          </a:prstGeom>
          <a:noFill/>
        </p:spPr>
        <p:txBody>
          <a:bodyPr wrap="square" anchor="ctr" lIns="0" rIns="0" tIns="0" bIns="0">
            <a:spAutoFit/>
          </a:bodyPr>
          <a:lstStyle/>
          <a:p>
            <a:pPr algn="ctr">
              <a:lnSpc>
                <a:spcPct val="100000"/>
              </a:lnSpc>
            </a:pPr>
            <a:r>
              <a:rPr sz="6400" b="1">
                <a:solidFill>
                  <a:srgbClr val="1A2744"/>
                </a:solidFill>
                <a:latin typeface="Meiryo"/>
                <a:ea typeface="Meiryo"/>
              </a:rPr>
              <a:t>02</a:t>
            </a:r>
          </a:p>
        </p:txBody>
      </p:sp>
      <p:sp>
        <p:nvSpPr>
          <p:cNvPr id="14" name="TextBox 13"/>
          <p:cNvSpPr txBox="1"/>
          <p:nvPr/>
        </p:nvSpPr>
        <p:spPr>
          <a:xfrm>
            <a:off x="2937601" y="4069080"/>
            <a:ext cx="1812889" cy="640080"/>
          </a:xfrm>
          <a:prstGeom prst="rect">
            <a:avLst/>
          </a:prstGeom>
          <a:noFill/>
        </p:spPr>
        <p:txBody>
          <a:bodyPr wrap="square" anchor="t" lIns="0" rIns="0" tIns="0" bIns="0">
            <a:spAutoFit/>
          </a:bodyPr>
          <a:lstStyle/>
          <a:p>
            <a:pPr algn="ctr">
              <a:lnSpc>
                <a:spcPct val="125000"/>
              </a:lnSpc>
            </a:pPr>
            <a:r>
              <a:rPr sz="1400" b="1">
                <a:solidFill>
                  <a:srgbClr val="1A2744"/>
                </a:solidFill>
                <a:latin typeface="Meiryo"/>
                <a:ea typeface="Meiryo"/>
              </a:rPr>
              <a:t>適性配置</a:t>
            </a:r>
          </a:p>
        </p:txBody>
      </p:sp>
      <p:sp>
        <p:nvSpPr>
          <p:cNvPr id="15" name="TextBox 14"/>
          <p:cNvSpPr txBox="1"/>
          <p:nvPr/>
        </p:nvSpPr>
        <p:spPr>
          <a:xfrm>
            <a:off x="2965033" y="4754880"/>
            <a:ext cx="1758025" cy="960120"/>
          </a:xfrm>
          <a:prstGeom prst="rect">
            <a:avLst/>
          </a:prstGeom>
          <a:noFill/>
        </p:spPr>
        <p:txBody>
          <a:bodyPr wrap="square" anchor="t" lIns="0" rIns="0" tIns="0" bIns="0">
            <a:spAutoFit/>
          </a:bodyPr>
          <a:lstStyle/>
          <a:p>
            <a:pPr algn="ctr">
              <a:lnSpc>
                <a:spcPct val="145000"/>
              </a:lnSpc>
            </a:pPr>
            <a:r>
              <a:rPr sz="1000" b="0">
                <a:solidFill>
                  <a:srgbClr val="334155"/>
                </a:solidFill>
                <a:latin typeface="Meiryo"/>
                <a:ea typeface="Meiryo"/>
              </a:rPr>
              <a:t>経験・資格・健康状態を踏まえて作業者を割り当て</a:t>
            </a:r>
          </a:p>
        </p:txBody>
      </p:sp>
      <p:sp>
        <p:nvSpPr>
          <p:cNvPr id="16" name="Rectangle 15"/>
          <p:cNvSpPr/>
          <p:nvPr/>
        </p:nvSpPr>
        <p:spPr>
          <a:xfrm>
            <a:off x="5052242" y="2377440"/>
            <a:ext cx="2087209" cy="338328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5052242" y="2377440"/>
            <a:ext cx="2087209" cy="146304"/>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052242" y="2743200"/>
            <a:ext cx="2087209" cy="1280160"/>
          </a:xfrm>
          <a:prstGeom prst="rect">
            <a:avLst/>
          </a:prstGeom>
          <a:noFill/>
        </p:spPr>
        <p:txBody>
          <a:bodyPr wrap="square" anchor="ctr" lIns="0" rIns="0" tIns="0" bIns="0">
            <a:spAutoFit/>
          </a:bodyPr>
          <a:lstStyle/>
          <a:p>
            <a:pPr algn="ctr">
              <a:lnSpc>
                <a:spcPct val="100000"/>
              </a:lnSpc>
            </a:pPr>
            <a:r>
              <a:rPr sz="6400" b="1">
                <a:solidFill>
                  <a:srgbClr val="1A2744"/>
                </a:solidFill>
                <a:latin typeface="Meiryo"/>
                <a:ea typeface="Meiryo"/>
              </a:rPr>
              <a:t>03</a:t>
            </a:r>
          </a:p>
        </p:txBody>
      </p:sp>
      <p:sp>
        <p:nvSpPr>
          <p:cNvPr id="19" name="TextBox 18"/>
          <p:cNvSpPr txBox="1"/>
          <p:nvPr/>
        </p:nvSpPr>
        <p:spPr>
          <a:xfrm>
            <a:off x="5189402" y="4069080"/>
            <a:ext cx="1812889" cy="640080"/>
          </a:xfrm>
          <a:prstGeom prst="rect">
            <a:avLst/>
          </a:prstGeom>
          <a:noFill/>
        </p:spPr>
        <p:txBody>
          <a:bodyPr wrap="square" anchor="t" lIns="0" rIns="0" tIns="0" bIns="0">
            <a:spAutoFit/>
          </a:bodyPr>
          <a:lstStyle/>
          <a:p>
            <a:pPr algn="ctr">
              <a:lnSpc>
                <a:spcPct val="125000"/>
              </a:lnSpc>
            </a:pPr>
            <a:r>
              <a:rPr sz="1400" b="1">
                <a:solidFill>
                  <a:srgbClr val="1A2744"/>
                </a:solidFill>
                <a:latin typeface="Meiryo"/>
                <a:ea typeface="Meiryo"/>
              </a:rPr>
              <a:t>作業指示と教育</a:t>
            </a:r>
          </a:p>
        </p:txBody>
      </p:sp>
      <p:sp>
        <p:nvSpPr>
          <p:cNvPr id="20" name="TextBox 19"/>
          <p:cNvSpPr txBox="1"/>
          <p:nvPr/>
        </p:nvSpPr>
        <p:spPr>
          <a:xfrm>
            <a:off x="5216834" y="4754880"/>
            <a:ext cx="1758025" cy="960120"/>
          </a:xfrm>
          <a:prstGeom prst="rect">
            <a:avLst/>
          </a:prstGeom>
          <a:noFill/>
        </p:spPr>
        <p:txBody>
          <a:bodyPr wrap="square" anchor="t" lIns="0" rIns="0" tIns="0" bIns="0">
            <a:spAutoFit/>
          </a:bodyPr>
          <a:lstStyle/>
          <a:p>
            <a:pPr algn="ctr">
              <a:lnSpc>
                <a:spcPct val="145000"/>
              </a:lnSpc>
            </a:pPr>
            <a:r>
              <a:rPr sz="1000" b="0">
                <a:solidFill>
                  <a:srgbClr val="334155"/>
                </a:solidFill>
                <a:latin typeface="Meiryo"/>
                <a:ea typeface="Meiryo"/>
              </a:rPr>
              <a:t>5W1Hの具体指示と新規入場者への必要な教育を実施</a:t>
            </a:r>
          </a:p>
        </p:txBody>
      </p:sp>
      <p:sp>
        <p:nvSpPr>
          <p:cNvPr id="21" name="Rectangle 20"/>
          <p:cNvSpPr/>
          <p:nvPr/>
        </p:nvSpPr>
        <p:spPr>
          <a:xfrm>
            <a:off x="7304044" y="2377440"/>
            <a:ext cx="2087209" cy="338328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7304044" y="2377440"/>
            <a:ext cx="2087209" cy="146304"/>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304044" y="2743200"/>
            <a:ext cx="2087209" cy="1280160"/>
          </a:xfrm>
          <a:prstGeom prst="rect">
            <a:avLst/>
          </a:prstGeom>
          <a:noFill/>
        </p:spPr>
        <p:txBody>
          <a:bodyPr wrap="square" anchor="ctr" lIns="0" rIns="0" tIns="0" bIns="0">
            <a:spAutoFit/>
          </a:bodyPr>
          <a:lstStyle/>
          <a:p>
            <a:pPr algn="ctr">
              <a:lnSpc>
                <a:spcPct val="100000"/>
              </a:lnSpc>
            </a:pPr>
            <a:r>
              <a:rPr sz="6400" b="1">
                <a:solidFill>
                  <a:srgbClr val="1A2744"/>
                </a:solidFill>
                <a:latin typeface="Meiryo"/>
                <a:ea typeface="Meiryo"/>
              </a:rPr>
              <a:t>04</a:t>
            </a:r>
          </a:p>
        </p:txBody>
      </p:sp>
      <p:sp>
        <p:nvSpPr>
          <p:cNvPr id="24" name="TextBox 23"/>
          <p:cNvSpPr txBox="1"/>
          <p:nvPr/>
        </p:nvSpPr>
        <p:spPr>
          <a:xfrm>
            <a:off x="7441204" y="4069080"/>
            <a:ext cx="1812889" cy="640080"/>
          </a:xfrm>
          <a:prstGeom prst="rect">
            <a:avLst/>
          </a:prstGeom>
          <a:noFill/>
        </p:spPr>
        <p:txBody>
          <a:bodyPr wrap="square" anchor="t" lIns="0" rIns="0" tIns="0" bIns="0">
            <a:spAutoFit/>
          </a:bodyPr>
          <a:lstStyle/>
          <a:p>
            <a:pPr algn="ctr">
              <a:lnSpc>
                <a:spcPct val="125000"/>
              </a:lnSpc>
            </a:pPr>
            <a:r>
              <a:rPr sz="1400" b="1">
                <a:solidFill>
                  <a:srgbClr val="1A2744"/>
                </a:solidFill>
                <a:latin typeface="Meiryo"/>
                <a:ea typeface="Meiryo"/>
              </a:rPr>
              <a:t>巡視・監督</a:t>
            </a:r>
          </a:p>
        </p:txBody>
      </p:sp>
      <p:sp>
        <p:nvSpPr>
          <p:cNvPr id="25" name="TextBox 24"/>
          <p:cNvSpPr txBox="1"/>
          <p:nvPr/>
        </p:nvSpPr>
        <p:spPr>
          <a:xfrm>
            <a:off x="7468636" y="4754880"/>
            <a:ext cx="1758025" cy="960120"/>
          </a:xfrm>
          <a:prstGeom prst="rect">
            <a:avLst/>
          </a:prstGeom>
          <a:noFill/>
        </p:spPr>
        <p:txBody>
          <a:bodyPr wrap="square" anchor="t" lIns="0" rIns="0" tIns="0" bIns="0">
            <a:spAutoFit/>
          </a:bodyPr>
          <a:lstStyle/>
          <a:p>
            <a:pPr algn="ctr">
              <a:lnSpc>
                <a:spcPct val="145000"/>
              </a:lnSpc>
            </a:pPr>
            <a:r>
              <a:rPr sz="1000" b="0">
                <a:solidFill>
                  <a:srgbClr val="334155"/>
                </a:solidFill>
                <a:latin typeface="Meiryo"/>
                <a:ea typeface="Meiryo"/>
              </a:rPr>
              <a:t>危険要因と作業姿勢を巡視し、必要に応じて即時是正</a:t>
            </a:r>
          </a:p>
        </p:txBody>
      </p:sp>
      <p:sp>
        <p:nvSpPr>
          <p:cNvPr id="26" name="Rectangle 25"/>
          <p:cNvSpPr/>
          <p:nvPr/>
        </p:nvSpPr>
        <p:spPr>
          <a:xfrm>
            <a:off x="9555845" y="2377440"/>
            <a:ext cx="2087209" cy="338328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9555845" y="2377440"/>
            <a:ext cx="2087209" cy="146304"/>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555845" y="2743200"/>
            <a:ext cx="2087209" cy="1280160"/>
          </a:xfrm>
          <a:prstGeom prst="rect">
            <a:avLst/>
          </a:prstGeom>
          <a:noFill/>
        </p:spPr>
        <p:txBody>
          <a:bodyPr wrap="square" anchor="ctr" lIns="0" rIns="0" tIns="0" bIns="0">
            <a:spAutoFit/>
          </a:bodyPr>
          <a:lstStyle/>
          <a:p>
            <a:pPr algn="ctr">
              <a:lnSpc>
                <a:spcPct val="100000"/>
              </a:lnSpc>
            </a:pPr>
            <a:r>
              <a:rPr sz="6400" b="1">
                <a:solidFill>
                  <a:srgbClr val="1A2744"/>
                </a:solidFill>
                <a:latin typeface="Meiryo"/>
                <a:ea typeface="Meiryo"/>
              </a:rPr>
              <a:t>05</a:t>
            </a:r>
          </a:p>
        </p:txBody>
      </p:sp>
      <p:sp>
        <p:nvSpPr>
          <p:cNvPr id="29" name="TextBox 28"/>
          <p:cNvSpPr txBox="1"/>
          <p:nvPr/>
        </p:nvSpPr>
        <p:spPr>
          <a:xfrm>
            <a:off x="9693005" y="4069080"/>
            <a:ext cx="1812889" cy="640080"/>
          </a:xfrm>
          <a:prstGeom prst="rect">
            <a:avLst/>
          </a:prstGeom>
          <a:noFill/>
        </p:spPr>
        <p:txBody>
          <a:bodyPr wrap="square" anchor="t" lIns="0" rIns="0" tIns="0" bIns="0">
            <a:spAutoFit/>
          </a:bodyPr>
          <a:lstStyle/>
          <a:p>
            <a:pPr algn="ctr">
              <a:lnSpc>
                <a:spcPct val="125000"/>
              </a:lnSpc>
            </a:pPr>
            <a:r>
              <a:rPr sz="1400" b="1">
                <a:solidFill>
                  <a:srgbClr val="1A2744"/>
                </a:solidFill>
                <a:latin typeface="Meiryo"/>
                <a:ea typeface="Meiryo"/>
              </a:rPr>
              <a:t>振り返り・記録</a:t>
            </a:r>
          </a:p>
        </p:txBody>
      </p:sp>
      <p:sp>
        <p:nvSpPr>
          <p:cNvPr id="30" name="TextBox 29"/>
          <p:cNvSpPr txBox="1"/>
          <p:nvPr/>
        </p:nvSpPr>
        <p:spPr>
          <a:xfrm>
            <a:off x="9720437" y="4754880"/>
            <a:ext cx="1758025" cy="960120"/>
          </a:xfrm>
          <a:prstGeom prst="rect">
            <a:avLst/>
          </a:prstGeom>
          <a:noFill/>
        </p:spPr>
        <p:txBody>
          <a:bodyPr wrap="square" anchor="t" lIns="0" rIns="0" tIns="0" bIns="0">
            <a:spAutoFit/>
          </a:bodyPr>
          <a:lstStyle/>
          <a:p>
            <a:pPr algn="ctr">
              <a:lnSpc>
                <a:spcPct val="145000"/>
              </a:lnSpc>
            </a:pPr>
            <a:r>
              <a:rPr sz="1000" b="0">
                <a:solidFill>
                  <a:srgbClr val="334155"/>
                </a:solidFill>
                <a:latin typeface="Meiryo"/>
                <a:ea typeface="Meiryo"/>
              </a:rPr>
              <a:t>終業時にヒヤリハットを共有し、教育・指示記録を残す</a:t>
            </a:r>
          </a:p>
        </p:txBody>
      </p:sp>
      <p:sp>
        <p:nvSpPr>
          <p:cNvPr id="31" name="TextBox 30"/>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32" name="TextBox 31"/>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08 / 10</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548640" y="502920"/>
            <a:ext cx="11094415" cy="274320"/>
          </a:xfrm>
          <a:prstGeom prst="rect">
            <a:avLst/>
          </a:prstGeom>
          <a:noFill/>
        </p:spPr>
        <p:txBody>
          <a:bodyPr wrap="square" anchor="t" lIns="0" rIns="0" tIns="0" bIns="0">
            <a:spAutoFit/>
          </a:bodyPr>
          <a:lstStyle/>
          <a:p>
            <a:pPr algn="l">
              <a:lnSpc>
                <a:spcPct val="120000"/>
              </a:lnSpc>
            </a:pPr>
            <a:r>
              <a:rPr sz="1100" b="1">
                <a:solidFill>
                  <a:srgbClr val="A0783C"/>
                </a:solidFill>
                <a:latin typeface="Meiryo"/>
                <a:ea typeface="Meiryo"/>
              </a:rPr>
              <a:t>FOREMAN'S LEGAL DUTIES</a:t>
            </a:r>
          </a:p>
        </p:txBody>
      </p:sp>
      <p:sp>
        <p:nvSpPr>
          <p:cNvPr id="3" name="TextBox 2"/>
          <p:cNvSpPr txBox="1"/>
          <p:nvPr/>
        </p:nvSpPr>
        <p:spPr>
          <a:xfrm>
            <a:off x="548640" y="795528"/>
            <a:ext cx="11094415" cy="502920"/>
          </a:xfrm>
          <a:prstGeom prst="rect">
            <a:avLst/>
          </a:prstGeom>
          <a:noFill/>
        </p:spPr>
        <p:txBody>
          <a:bodyPr wrap="square" anchor="t" lIns="0" rIns="0" tIns="0" bIns="0">
            <a:spAutoFit/>
          </a:bodyPr>
          <a:lstStyle/>
          <a:p>
            <a:pPr algn="l">
              <a:lnSpc>
                <a:spcPct val="120000"/>
              </a:lnSpc>
            </a:pPr>
            <a:r>
              <a:rPr sz="2600" b="1">
                <a:solidFill>
                  <a:srgbClr val="1A2744"/>
                </a:solidFill>
                <a:latin typeface="Meiryo"/>
                <a:ea typeface="Meiryo"/>
              </a:rPr>
              <a:t>職長の法的責務</a:t>
            </a:r>
          </a:p>
        </p:txBody>
      </p:sp>
      <p:sp>
        <p:nvSpPr>
          <p:cNvPr id="4" name="Rectangle 3"/>
          <p:cNvSpPr/>
          <p:nvPr/>
        </p:nvSpPr>
        <p:spPr>
          <a:xfrm>
            <a:off x="548640" y="1371600"/>
            <a:ext cx="548640" cy="2800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783080"/>
            <a:ext cx="11094415" cy="365760"/>
          </a:xfrm>
          <a:prstGeom prst="rect">
            <a:avLst/>
          </a:prstGeom>
          <a:noFill/>
        </p:spPr>
        <p:txBody>
          <a:bodyPr wrap="square" anchor="t" lIns="0" rIns="0" tIns="0" bIns="0">
            <a:spAutoFit/>
          </a:bodyPr>
          <a:lstStyle/>
          <a:p>
            <a:pPr algn="l">
              <a:lnSpc>
                <a:spcPct val="120000"/>
              </a:lnSpc>
            </a:pPr>
            <a:r>
              <a:rPr sz="1200" b="0">
                <a:solidFill>
                  <a:srgbClr val="334155"/>
                </a:solidFill>
                <a:latin typeface="Meiryo"/>
                <a:ea typeface="Meiryo"/>
              </a:rPr>
              <a:t>安衛則第133条等および統括安全衛生責任者制度（安衛法第15条・第16条）に基づく職長の責任範囲</a:t>
            </a:r>
          </a:p>
        </p:txBody>
      </p:sp>
      <p:sp>
        <p:nvSpPr>
          <p:cNvPr id="6" name="Rectangle 5"/>
          <p:cNvSpPr/>
          <p:nvPr/>
        </p:nvSpPr>
        <p:spPr>
          <a:xfrm>
            <a:off x="548640" y="2286000"/>
            <a:ext cx="5349240" cy="18288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822959" y="2560320"/>
            <a:ext cx="777240" cy="50292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59" y="2560320"/>
            <a:ext cx="777240" cy="502920"/>
          </a:xfrm>
          <a:prstGeom prst="rect">
            <a:avLst/>
          </a:prstGeom>
          <a:noFill/>
        </p:spPr>
        <p:txBody>
          <a:bodyPr wrap="square" anchor="ctr" lIns="0" rIns="0" tIns="0" bIns="0">
            <a:spAutoFit/>
          </a:bodyPr>
          <a:lstStyle/>
          <a:p>
            <a:pPr algn="ctr">
              <a:lnSpc>
                <a:spcPct val="120000"/>
              </a:lnSpc>
            </a:pPr>
            <a:r>
              <a:rPr sz="1800" b="1">
                <a:solidFill>
                  <a:srgbClr val="FFFFFF"/>
                </a:solidFill>
                <a:latin typeface="Meiryo"/>
                <a:ea typeface="Meiryo"/>
              </a:rPr>
              <a:t>01</a:t>
            </a:r>
          </a:p>
        </p:txBody>
      </p:sp>
      <p:sp>
        <p:nvSpPr>
          <p:cNvPr id="9" name="TextBox 8"/>
          <p:cNvSpPr txBox="1"/>
          <p:nvPr/>
        </p:nvSpPr>
        <p:spPr>
          <a:xfrm>
            <a:off x="1737360" y="2578608"/>
            <a:ext cx="3977639" cy="457200"/>
          </a:xfrm>
          <a:prstGeom prst="rect">
            <a:avLst/>
          </a:prstGeom>
          <a:noFill/>
        </p:spPr>
        <p:txBody>
          <a:bodyPr wrap="square" anchor="t" lIns="0" rIns="0" tIns="0" bIns="0">
            <a:spAutoFit/>
          </a:bodyPr>
          <a:lstStyle/>
          <a:p>
            <a:pPr algn="l">
              <a:lnSpc>
                <a:spcPct val="120000"/>
              </a:lnSpc>
            </a:pPr>
            <a:r>
              <a:rPr sz="1600" b="1">
                <a:solidFill>
                  <a:srgbClr val="1A2744"/>
                </a:solidFill>
                <a:latin typeface="Meiryo"/>
                <a:ea typeface="Meiryo"/>
              </a:rPr>
              <a:t>作業の直接指揮</a:t>
            </a:r>
          </a:p>
        </p:txBody>
      </p:sp>
      <p:sp>
        <p:nvSpPr>
          <p:cNvPr id="10" name="TextBox 9"/>
          <p:cNvSpPr txBox="1"/>
          <p:nvPr/>
        </p:nvSpPr>
        <p:spPr>
          <a:xfrm>
            <a:off x="822959" y="3154680"/>
            <a:ext cx="4892040" cy="868680"/>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安衛則第133条に基づき、特定機械等の作業を直接指揮し安全確保</a:t>
            </a:r>
          </a:p>
        </p:txBody>
      </p:sp>
      <p:sp>
        <p:nvSpPr>
          <p:cNvPr id="11" name="Rectangle 10"/>
          <p:cNvSpPr/>
          <p:nvPr/>
        </p:nvSpPr>
        <p:spPr>
          <a:xfrm>
            <a:off x="6126479" y="2286000"/>
            <a:ext cx="5349240" cy="18288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400799" y="2560320"/>
            <a:ext cx="777240" cy="50292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799" y="2560320"/>
            <a:ext cx="777240" cy="502920"/>
          </a:xfrm>
          <a:prstGeom prst="rect">
            <a:avLst/>
          </a:prstGeom>
          <a:noFill/>
        </p:spPr>
        <p:txBody>
          <a:bodyPr wrap="square" anchor="ctr" lIns="0" rIns="0" tIns="0" bIns="0">
            <a:spAutoFit/>
          </a:bodyPr>
          <a:lstStyle/>
          <a:p>
            <a:pPr algn="ctr">
              <a:lnSpc>
                <a:spcPct val="120000"/>
              </a:lnSpc>
            </a:pPr>
            <a:r>
              <a:rPr sz="1800" b="1">
                <a:solidFill>
                  <a:srgbClr val="FFFFFF"/>
                </a:solidFill>
                <a:latin typeface="Meiryo"/>
                <a:ea typeface="Meiryo"/>
              </a:rPr>
              <a:t>02</a:t>
            </a:r>
          </a:p>
        </p:txBody>
      </p:sp>
      <p:sp>
        <p:nvSpPr>
          <p:cNvPr id="14" name="TextBox 13"/>
          <p:cNvSpPr txBox="1"/>
          <p:nvPr/>
        </p:nvSpPr>
        <p:spPr>
          <a:xfrm>
            <a:off x="7315199" y="2578608"/>
            <a:ext cx="3977639" cy="457200"/>
          </a:xfrm>
          <a:prstGeom prst="rect">
            <a:avLst/>
          </a:prstGeom>
          <a:noFill/>
        </p:spPr>
        <p:txBody>
          <a:bodyPr wrap="square" anchor="t" lIns="0" rIns="0" tIns="0" bIns="0">
            <a:spAutoFit/>
          </a:bodyPr>
          <a:lstStyle/>
          <a:p>
            <a:pPr algn="l">
              <a:lnSpc>
                <a:spcPct val="120000"/>
              </a:lnSpc>
            </a:pPr>
            <a:r>
              <a:rPr sz="1600" b="1">
                <a:solidFill>
                  <a:srgbClr val="1A2744"/>
                </a:solidFill>
                <a:latin typeface="Meiryo"/>
                <a:ea typeface="Meiryo"/>
              </a:rPr>
              <a:t>統括安全衛生責任者との連携</a:t>
            </a:r>
          </a:p>
        </p:txBody>
      </p:sp>
      <p:sp>
        <p:nvSpPr>
          <p:cNvPr id="15" name="TextBox 14"/>
          <p:cNvSpPr txBox="1"/>
          <p:nvPr/>
        </p:nvSpPr>
        <p:spPr>
          <a:xfrm>
            <a:off x="6400799" y="3154680"/>
            <a:ext cx="4892040" cy="868680"/>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元方事業者の統括下で安全衛生責任者として情報共有・調整</a:t>
            </a:r>
          </a:p>
        </p:txBody>
      </p:sp>
      <p:sp>
        <p:nvSpPr>
          <p:cNvPr id="16" name="Rectangle 15"/>
          <p:cNvSpPr/>
          <p:nvPr/>
        </p:nvSpPr>
        <p:spPr>
          <a:xfrm>
            <a:off x="548640" y="4343400"/>
            <a:ext cx="5349240" cy="18288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22959" y="4617720"/>
            <a:ext cx="777240" cy="50292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22959" y="4617720"/>
            <a:ext cx="777240" cy="502920"/>
          </a:xfrm>
          <a:prstGeom prst="rect">
            <a:avLst/>
          </a:prstGeom>
          <a:noFill/>
        </p:spPr>
        <p:txBody>
          <a:bodyPr wrap="square" anchor="ctr" lIns="0" rIns="0" tIns="0" bIns="0">
            <a:spAutoFit/>
          </a:bodyPr>
          <a:lstStyle/>
          <a:p>
            <a:pPr algn="ctr">
              <a:lnSpc>
                <a:spcPct val="120000"/>
              </a:lnSpc>
            </a:pPr>
            <a:r>
              <a:rPr sz="1800" b="1">
                <a:solidFill>
                  <a:srgbClr val="FFFFFF"/>
                </a:solidFill>
                <a:latin typeface="Meiryo"/>
                <a:ea typeface="Meiryo"/>
              </a:rPr>
              <a:t>03</a:t>
            </a:r>
          </a:p>
        </p:txBody>
      </p:sp>
      <p:sp>
        <p:nvSpPr>
          <p:cNvPr id="19" name="TextBox 18"/>
          <p:cNvSpPr txBox="1"/>
          <p:nvPr/>
        </p:nvSpPr>
        <p:spPr>
          <a:xfrm>
            <a:off x="1737360" y="4636008"/>
            <a:ext cx="3977639" cy="457200"/>
          </a:xfrm>
          <a:prstGeom prst="rect">
            <a:avLst/>
          </a:prstGeom>
          <a:noFill/>
        </p:spPr>
        <p:txBody>
          <a:bodyPr wrap="square" anchor="t" lIns="0" rIns="0" tIns="0" bIns="0">
            <a:spAutoFit/>
          </a:bodyPr>
          <a:lstStyle/>
          <a:p>
            <a:pPr algn="l">
              <a:lnSpc>
                <a:spcPct val="120000"/>
              </a:lnSpc>
            </a:pPr>
            <a:r>
              <a:rPr sz="1600" b="1">
                <a:solidFill>
                  <a:srgbClr val="1A2744"/>
                </a:solidFill>
                <a:latin typeface="Meiryo"/>
                <a:ea typeface="Meiryo"/>
              </a:rPr>
              <a:t>作業者の教育・訓練</a:t>
            </a:r>
          </a:p>
        </p:txBody>
      </p:sp>
      <p:sp>
        <p:nvSpPr>
          <p:cNvPr id="20" name="TextBox 19"/>
          <p:cNvSpPr txBox="1"/>
          <p:nvPr/>
        </p:nvSpPr>
        <p:spPr>
          <a:xfrm>
            <a:off x="822959" y="5212080"/>
            <a:ext cx="4892040" cy="868680"/>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雇入れ時・配置替え時の教育、新規入場者教育、KY活動の実施</a:t>
            </a:r>
          </a:p>
        </p:txBody>
      </p:sp>
      <p:sp>
        <p:nvSpPr>
          <p:cNvPr id="21" name="Rectangle 20"/>
          <p:cNvSpPr/>
          <p:nvPr/>
        </p:nvSpPr>
        <p:spPr>
          <a:xfrm>
            <a:off x="6126479" y="4343400"/>
            <a:ext cx="5349240" cy="1828800"/>
          </a:xfrm>
          <a:prstGeom prst="rect">
            <a:avLst/>
          </a:prstGeom>
          <a:solidFill>
            <a:srgbClr val="FFFFFF"/>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00799" y="4617720"/>
            <a:ext cx="777240" cy="502920"/>
          </a:xfrm>
          <a:prstGeom prst="rect">
            <a:avLst/>
          </a:prstGeom>
          <a:solidFill>
            <a:srgbClr val="A078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799" y="4617720"/>
            <a:ext cx="777240" cy="502920"/>
          </a:xfrm>
          <a:prstGeom prst="rect">
            <a:avLst/>
          </a:prstGeom>
          <a:noFill/>
        </p:spPr>
        <p:txBody>
          <a:bodyPr wrap="square" anchor="ctr" lIns="0" rIns="0" tIns="0" bIns="0">
            <a:spAutoFit/>
          </a:bodyPr>
          <a:lstStyle/>
          <a:p>
            <a:pPr algn="ctr">
              <a:lnSpc>
                <a:spcPct val="120000"/>
              </a:lnSpc>
            </a:pPr>
            <a:r>
              <a:rPr sz="1800" b="1">
                <a:solidFill>
                  <a:srgbClr val="FFFFFF"/>
                </a:solidFill>
                <a:latin typeface="Meiryo"/>
                <a:ea typeface="Meiryo"/>
              </a:rPr>
              <a:t>04</a:t>
            </a:r>
          </a:p>
        </p:txBody>
      </p:sp>
      <p:sp>
        <p:nvSpPr>
          <p:cNvPr id="24" name="TextBox 23"/>
          <p:cNvSpPr txBox="1"/>
          <p:nvPr/>
        </p:nvSpPr>
        <p:spPr>
          <a:xfrm>
            <a:off x="7315199" y="4636008"/>
            <a:ext cx="3977639" cy="457200"/>
          </a:xfrm>
          <a:prstGeom prst="rect">
            <a:avLst/>
          </a:prstGeom>
          <a:noFill/>
        </p:spPr>
        <p:txBody>
          <a:bodyPr wrap="square" anchor="t" lIns="0" rIns="0" tIns="0" bIns="0">
            <a:spAutoFit/>
          </a:bodyPr>
          <a:lstStyle/>
          <a:p>
            <a:pPr algn="l">
              <a:lnSpc>
                <a:spcPct val="120000"/>
              </a:lnSpc>
            </a:pPr>
            <a:r>
              <a:rPr sz="1600" b="1">
                <a:solidFill>
                  <a:srgbClr val="1A2744"/>
                </a:solidFill>
                <a:latin typeface="Meiryo"/>
                <a:ea typeface="Meiryo"/>
              </a:rPr>
              <a:t>記録の保存</a:t>
            </a:r>
          </a:p>
        </p:txBody>
      </p:sp>
      <p:sp>
        <p:nvSpPr>
          <p:cNvPr id="25" name="TextBox 24"/>
          <p:cNvSpPr txBox="1"/>
          <p:nvPr/>
        </p:nvSpPr>
        <p:spPr>
          <a:xfrm>
            <a:off x="6400799" y="5212080"/>
            <a:ext cx="4892040" cy="868680"/>
          </a:xfrm>
          <a:prstGeom prst="rect">
            <a:avLst/>
          </a:prstGeom>
          <a:noFill/>
        </p:spPr>
        <p:txBody>
          <a:bodyPr wrap="square" anchor="t" lIns="0" rIns="0" tIns="0" bIns="0">
            <a:spAutoFit/>
          </a:bodyPr>
          <a:lstStyle/>
          <a:p>
            <a:pPr algn="l">
              <a:lnSpc>
                <a:spcPct val="145000"/>
              </a:lnSpc>
            </a:pPr>
            <a:r>
              <a:rPr sz="1050" b="0">
                <a:solidFill>
                  <a:srgbClr val="334155"/>
                </a:solidFill>
                <a:latin typeface="Meiryo"/>
                <a:ea typeface="Meiryo"/>
              </a:rPr>
              <a:t>教育記録・RA記録・指示記録を3年以上保存し、是正履歴を残す</a:t>
            </a:r>
          </a:p>
        </p:txBody>
      </p:sp>
      <p:sp>
        <p:nvSpPr>
          <p:cNvPr id="26" name="TextBox 25"/>
          <p:cNvSpPr txBox="1"/>
          <p:nvPr/>
        </p:nvSpPr>
        <p:spPr>
          <a:xfrm>
            <a:off x="548640" y="6473952"/>
            <a:ext cx="7315200" cy="274320"/>
          </a:xfrm>
          <a:prstGeom prst="rect">
            <a:avLst/>
          </a:prstGeom>
          <a:noFill/>
        </p:spPr>
        <p:txBody>
          <a:bodyPr wrap="square" anchor="t" lIns="0" rIns="0" tIns="0" bIns="0">
            <a:spAutoFit/>
          </a:bodyPr>
          <a:lstStyle/>
          <a:p>
            <a:pPr algn="l">
              <a:lnSpc>
                <a:spcPct val="120000"/>
              </a:lnSpc>
            </a:pPr>
            <a:r>
              <a:rPr sz="800" b="0">
                <a:solidFill>
                  <a:srgbClr val="94A3B8"/>
                </a:solidFill>
                <a:latin typeface="Meiryo"/>
                <a:ea typeface="Meiryo"/>
              </a:rPr>
              <a:t>ANZEN AI ／ 労働安全コンサルタント（登録番号260022・土木）監修</a:t>
            </a:r>
          </a:p>
        </p:txBody>
      </p:sp>
      <p:sp>
        <p:nvSpPr>
          <p:cNvPr id="27" name="TextBox 26"/>
          <p:cNvSpPr txBox="1"/>
          <p:nvPr/>
        </p:nvSpPr>
        <p:spPr>
          <a:xfrm>
            <a:off x="10728655" y="6473952"/>
            <a:ext cx="914400" cy="274320"/>
          </a:xfrm>
          <a:prstGeom prst="rect">
            <a:avLst/>
          </a:prstGeom>
          <a:noFill/>
        </p:spPr>
        <p:txBody>
          <a:bodyPr wrap="square" anchor="t" lIns="0" rIns="0" tIns="0" bIns="0">
            <a:spAutoFit/>
          </a:bodyPr>
          <a:lstStyle/>
          <a:p>
            <a:pPr algn="r">
              <a:lnSpc>
                <a:spcPct val="120000"/>
              </a:lnSpc>
            </a:pPr>
            <a:r>
              <a:rPr sz="900" b="1">
                <a:solidFill>
                  <a:srgbClr val="94A3B8"/>
                </a:solidFill>
                <a:latin typeface="Meiryo"/>
                <a:ea typeface="Meiryo"/>
              </a:rPr>
              <a:t>09 / 10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ANZEN AI Seminar Template</dc:title>
  <dc:subject>労働衛生教育 16:9 テンプレート</dc:subject>
  <dc:creator>ANZEN AI</dc:creator>
  <cp:keywords>ANZEN AI; 労働安全; 労働衛生教育; PowerPoint</cp:keywords>
  <dc:description>労働安全コンサルタント（登録番号260022・土木）監修による労働衛生教育セミナー資料の共通テンプレート。</dc:description>
  <cp:lastModifiedBy>Steve Canny</cp:lastModifiedBy>
  <cp:revision>1</cp:revision>
  <dcterms:created xsi:type="dcterms:W3CDTF">2013-01-27T09:14:16Z</dcterms:created>
  <dcterms:modified xsi:type="dcterms:W3CDTF">2013-01-27T09:15:58Z</dcterms:modified>
  <cp:category/>
</cp:coreProperties>
</file>