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50292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40080"/>
            <a:ext cx="3657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C9A86E"/>
                </a:solidFill>
                <a:latin typeface="Meiryo"/>
                <a:ea typeface="Meiryo"/>
              </a:rPr>
              <a:t>特別教育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50876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OXYGEN DEFICIENCY HAZARDOUS 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1051560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5400" b="1">
                <a:solidFill>
                  <a:srgbClr val="FFFFFF"/>
                </a:solidFill>
                <a:latin typeface="Meiryo"/>
                <a:ea typeface="Meiryo"/>
              </a:rPr>
              <a:t>酸素欠乏危険作業 特別教育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38328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0">
                <a:solidFill>
                  <a:srgbClr val="CBD5E1"/>
                </a:solidFill>
                <a:latin typeface="Meiryo"/>
                <a:ea typeface="Meiryo"/>
              </a:rPr>
              <a:t>第一種・第二種対応コース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4846320"/>
            <a:ext cx="1828800" cy="15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498348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>
                <a:solidFill>
                  <a:srgbClr val="CBD5E1"/>
                </a:solidFill>
                <a:latin typeface="Meiryo"/>
                <a:ea typeface="Meiryo"/>
              </a:rPr>
              <a:t>酸欠則第12条準拠 ／ 約5.5時間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10515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97135" y="640080"/>
            <a:ext cx="16459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200" b="1">
                <a:solidFill>
                  <a:srgbClr val="A0783C"/>
                </a:solidFill>
                <a:latin typeface="Meiryo"/>
                <a:ea typeface="Meiryo"/>
              </a:rPr>
              <a:t>ANZEN AI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11094415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800" b="1">
                <a:solidFill>
                  <a:srgbClr val="FFFFFF"/>
                </a:solidFill>
                <a:latin typeface="Meiryo"/>
                <a:ea typeface="Meiryo"/>
              </a:rPr>
              <a:t>本日のまとめ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41732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691640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691640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7" y="1856232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08760" y="1874520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第一種は酸欠、第二種は酸欠＋硫化水素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2468880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作業場所のリスクに応じた特別教育を選択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90488" y="1691640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90488" y="1691640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83096" y="1856232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50607" y="1874520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18%以上・10ppm以下を死守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83096" y="2468880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酸素濃度18%・硫化水素10ppmを下回ったら即時退避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3675887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3675887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3840479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08760" y="3858768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入槽前4STEPの徹底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7" y="4453127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測定→換気→再測定→監視を毎回実施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90488" y="3675887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90488" y="3675887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83096" y="3840479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50607" y="3858768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二次災害防止が救助の鉄則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83096" y="4453127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装備なしの進入は絶対禁止。空気呼吸器と命綱を必ず装着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5532120"/>
            <a:ext cx="11094415" cy="15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5669280"/>
            <a:ext cx="22860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お問い合わせ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5989320"/>
            <a:ext cx="6400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safe-ai-site.vercel.app/contact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355080"/>
            <a:ext cx="1109441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本日のアジェンダ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947672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7" name="Rectangle 6"/>
          <p:cNvSpPr/>
          <p:nvPr/>
        </p:nvSpPr>
        <p:spPr>
          <a:xfrm>
            <a:off x="1508760" y="2011680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645919" y="1984248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酸欠災害の致死率と現状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19" y="2496312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一度発生すると約半数が死亡に至る重大災害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26479" y="1783080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55079" y="1947672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86599" y="2011680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223759" y="1984248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第一種・第二種の違い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23759" y="2496312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酸欠単独か、硫化水素中毒も対象に含むか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3319272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3483864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08760" y="3547872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645919" y="3520440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学科法定4区分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45919" y="4032504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発生原因／症状／換気・保護具／救護・法令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26479" y="3319272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355079" y="3483864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086599" y="3547872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223759" y="3520440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入槽前4STEP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23759" y="4032504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測定→換気→再測定→監視の徹底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4855464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77240" y="5020055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05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508760" y="5084064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645919" y="5056631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リスク場所と保護具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45919" y="5568696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4分類のリスク場所と換気・呼吸器の選定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126479" y="4855464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355079" y="5020055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06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086599" y="5084064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223759" y="5056631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救助5ステップと作業主任者の責務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23759" y="5568696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二次災害防止と法定義務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02 /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WHY OXYGEN DEFICIENCY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なぜ酸欠は重大災害か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029200" cy="420624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4400" y="219456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429768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5000" b="1">
                <a:solidFill>
                  <a:srgbClr val="FFFFFF"/>
                </a:solidFill>
                <a:latin typeface="Meiryo"/>
                <a:ea typeface="Meiryo"/>
              </a:rPr>
              <a:t>50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3200400"/>
            <a:ext cx="137160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7200" b="1">
                <a:solidFill>
                  <a:srgbClr val="A0783C"/>
                </a:solidFill>
                <a:latin typeface="Meiryo"/>
                <a:ea typeface="Meiryo"/>
              </a:rPr>
              <a:t>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029200"/>
            <a:ext cx="4297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500" b="0">
                <a:solidFill>
                  <a:srgbClr val="CBD5E1"/>
                </a:solidFill>
                <a:latin typeface="Meiryo"/>
                <a:ea typeface="Meiryo"/>
              </a:rPr>
              <a:t>酸欠災害における致死率（被災者に占める死亡者の割合）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532120"/>
            <a:ext cx="42976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4A3B8"/>
                </a:solidFill>
                <a:latin typeface="Meiryo"/>
                <a:ea typeface="Meiryo"/>
              </a:rPr>
              <a:t>出典：厚生労働省「酸素欠乏症等災害発生状況」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0" y="1783080"/>
            <a:ext cx="5669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酸欠災害 発生場所別件数（相対値）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240487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マンホール・下水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0" y="228600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0" y="2286000"/>
            <a:ext cx="3749039" cy="4572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567160" y="240487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1.00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305638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タンク・ピット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0" y="293751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0" y="2937510"/>
            <a:ext cx="3074212" cy="4572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892332" y="305638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0.82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707891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地下室・地下ピット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0" y="358902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772400" y="3589020"/>
            <a:ext cx="2286914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105034" y="3707891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0.61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0" y="4359401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船倉・サイロ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772400" y="4240529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7772400" y="4240529"/>
            <a:ext cx="1462125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280245" y="4359401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0.39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0" y="501091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不活性ガス区画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772400" y="489204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7772400" y="4892040"/>
            <a:ext cx="937259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755380" y="501091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0.25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43600" y="5623559"/>
            <a:ext cx="5669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64748B"/>
                </a:solidFill>
                <a:latin typeface="Meiryo"/>
                <a:ea typeface="Meiryo"/>
              </a:rPr>
              <a:t>※マンホール・下水での発生件数を1.00として正規化した発生場所別の概算。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03 /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FOUR LEGAL TOPICS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学科 法定4区分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酸欠則第12条が定める特別教育のカリキュラム体系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28600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7" y="246888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248716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酸素欠乏の発生原因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3063240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微生物による酸素消費、酸化反応、不活性ガス置換、水没・湧水、植物・果実の呼吸作用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79" y="228600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26479" y="228600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19088" y="246888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32319" y="248716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酸素欠乏症の症状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19088" y="3063240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18%未満で症状発現、16%で頭痛・吐き気、10%で意識消失、6%以下で即死の危険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8912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438912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457200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459028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換気・保護具等の使用方法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7" y="5166359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強制換気、酸素濃度計、空気呼吸器、送気マスク、命綱・墜落制止用器具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79" y="438912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26479" y="438912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19088" y="457200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2319" y="459028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事故時の救護及び関係法令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19088" y="5166359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二次災害防止、人工呼吸、救助手順、酸欠則・安衛法・関係省令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04 /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CURRICULUM TIMETABLE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カリキュラム時間割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828800"/>
            <a:ext cx="1996994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828800"/>
            <a:ext cx="1814114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区分</a:t>
            </a:r>
          </a:p>
        </p:txBody>
      </p:sp>
      <p:sp>
        <p:nvSpPr>
          <p:cNvPr id="7" name="Rectangle 6"/>
          <p:cNvSpPr/>
          <p:nvPr/>
        </p:nvSpPr>
        <p:spPr>
          <a:xfrm>
            <a:off x="2545634" y="1828800"/>
            <a:ext cx="2662659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637074" y="1828800"/>
            <a:ext cx="2479779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科目</a:t>
            </a:r>
          </a:p>
        </p:txBody>
      </p:sp>
      <p:sp>
        <p:nvSpPr>
          <p:cNvPr id="9" name="Rectangle 8"/>
          <p:cNvSpPr/>
          <p:nvPr/>
        </p:nvSpPr>
        <p:spPr>
          <a:xfrm>
            <a:off x="5208294" y="1828800"/>
            <a:ext cx="3106436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99734" y="1828800"/>
            <a:ext cx="2923556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第一種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314730" y="1828800"/>
            <a:ext cx="3328324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406170" y="1828800"/>
            <a:ext cx="3145444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第二種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2331720"/>
            <a:ext cx="1996994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58368" y="2331720"/>
            <a:ext cx="177753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45634" y="2331720"/>
            <a:ext cx="2662659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655362" y="2331720"/>
            <a:ext cx="2443203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酸素欠乏の発生原因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208294" y="2331720"/>
            <a:ext cx="3106436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318022" y="2331720"/>
            <a:ext cx="2886980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314730" y="2331720"/>
            <a:ext cx="3328324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24458" y="2331720"/>
            <a:ext cx="310886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8640" y="2887980"/>
            <a:ext cx="1996994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8368" y="2887980"/>
            <a:ext cx="177753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45634" y="2887980"/>
            <a:ext cx="2662659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655362" y="2887980"/>
            <a:ext cx="2443203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酸素欠乏症（および硫化水素中毒）の症状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208294" y="2887980"/>
            <a:ext cx="3106436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318022" y="2887980"/>
            <a:ext cx="2886980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314730" y="2887980"/>
            <a:ext cx="3328324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424458" y="2887980"/>
            <a:ext cx="310886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48640" y="3444240"/>
            <a:ext cx="1996994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58368" y="3444240"/>
            <a:ext cx="177753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545634" y="3444240"/>
            <a:ext cx="2662659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2655362" y="3444240"/>
            <a:ext cx="2443203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空気呼吸器等の使用方法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208294" y="3444240"/>
            <a:ext cx="3106436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318022" y="3444240"/>
            <a:ext cx="2886980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314730" y="3444240"/>
            <a:ext cx="3328324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424458" y="3444240"/>
            <a:ext cx="310886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48640" y="4000500"/>
            <a:ext cx="1996994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8368" y="4000500"/>
            <a:ext cx="177753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545634" y="4000500"/>
            <a:ext cx="2662659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2655362" y="4000500"/>
            <a:ext cx="2443203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事故時の退避・救急蘇生の方法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208294" y="4000500"/>
            <a:ext cx="3106436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318022" y="4000500"/>
            <a:ext cx="2886980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314730" y="4000500"/>
            <a:ext cx="3328324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424458" y="4000500"/>
            <a:ext cx="310886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48640" y="4556760"/>
            <a:ext cx="1996994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58368" y="4556760"/>
            <a:ext cx="177753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545634" y="4556760"/>
            <a:ext cx="2662659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2655362" y="4556760"/>
            <a:ext cx="2443203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関係法令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208294" y="4556760"/>
            <a:ext cx="3106436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5318022" y="4556760"/>
            <a:ext cx="2886980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314730" y="4556760"/>
            <a:ext cx="3328324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8424458" y="4556760"/>
            <a:ext cx="310886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53" name="Rectangle 52"/>
          <p:cNvSpPr/>
          <p:nvPr/>
        </p:nvSpPr>
        <p:spPr>
          <a:xfrm>
            <a:off x="548640" y="5113020"/>
            <a:ext cx="1996994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58368" y="5113020"/>
            <a:ext cx="177753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実技</a:t>
            </a:r>
          </a:p>
        </p:txBody>
      </p:sp>
      <p:sp>
        <p:nvSpPr>
          <p:cNvPr id="55" name="Rectangle 54"/>
          <p:cNvSpPr/>
          <p:nvPr/>
        </p:nvSpPr>
        <p:spPr>
          <a:xfrm>
            <a:off x="2545634" y="5113020"/>
            <a:ext cx="2662659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2655362" y="5113020"/>
            <a:ext cx="2443203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空気呼吸器等の取扱い</a:t>
            </a:r>
          </a:p>
        </p:txBody>
      </p:sp>
      <p:sp>
        <p:nvSpPr>
          <p:cNvPr id="57" name="Rectangle 56"/>
          <p:cNvSpPr/>
          <p:nvPr/>
        </p:nvSpPr>
        <p:spPr>
          <a:xfrm>
            <a:off x="5208294" y="5113020"/>
            <a:ext cx="3106436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5318022" y="5113020"/>
            <a:ext cx="2886980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0.5h</a:t>
            </a:r>
          </a:p>
        </p:txBody>
      </p:sp>
      <p:sp>
        <p:nvSpPr>
          <p:cNvPr id="59" name="Rectangle 58"/>
          <p:cNvSpPr/>
          <p:nvPr/>
        </p:nvSpPr>
        <p:spPr>
          <a:xfrm>
            <a:off x="8314730" y="5113020"/>
            <a:ext cx="3328324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8424458" y="5113020"/>
            <a:ext cx="310886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0.5h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48640" y="5760720"/>
            <a:ext cx="1109441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4748B"/>
                </a:solidFill>
                <a:latin typeface="Meiryo"/>
                <a:ea typeface="Meiryo"/>
              </a:rPr>
              <a:t>出典：酸欠則第12条 ／ 第二種は硫化水素中毒に関する内容を含む（計5.5h相当）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05 / 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PRE-ENTRY FLOW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入槽前 4STEP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酸欠則が定める作業開始前の必須手順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1</a:t>
            </a:r>
          </a:p>
        </p:txBody>
      </p:sp>
      <p:sp>
        <p:nvSpPr>
          <p:cNvPr id="9" name="Oval 8"/>
          <p:cNvSpPr/>
          <p:nvPr/>
        </p:nvSpPr>
        <p:spPr>
          <a:xfrm>
            <a:off x="1301076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酸素濃度測定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作業開始前に、上層・中層・下層の3点以上で酸素濃度・硫化水素濃度を測定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2967913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470833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470833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470833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2</a:t>
            </a:r>
          </a:p>
        </p:txBody>
      </p:sp>
      <p:sp>
        <p:nvSpPr>
          <p:cNvPr id="16" name="Oval 15"/>
          <p:cNvSpPr/>
          <p:nvPr/>
        </p:nvSpPr>
        <p:spPr>
          <a:xfrm>
            <a:off x="4223270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07993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換気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3713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酸素18%以上・硫化水素10ppm以下になるまで強制換気を実施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5890107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393027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93027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393027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3</a:t>
            </a:r>
          </a:p>
        </p:txBody>
      </p:sp>
      <p:sp>
        <p:nvSpPr>
          <p:cNvPr id="23" name="Oval 22"/>
          <p:cNvSpPr/>
          <p:nvPr/>
        </p:nvSpPr>
        <p:spPr>
          <a:xfrm>
            <a:off x="7145464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30187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再測定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75907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換気後、入槽直前に再度測定し基準値を満たすことを確認</a:t>
            </a:r>
          </a:p>
        </p:txBody>
      </p:sp>
      <p:sp>
        <p:nvSpPr>
          <p:cNvPr id="26" name="Right Arrow 25"/>
          <p:cNvSpPr/>
          <p:nvPr/>
        </p:nvSpPr>
        <p:spPr>
          <a:xfrm>
            <a:off x="8812301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315221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9315221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315221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4</a:t>
            </a:r>
          </a:p>
        </p:txBody>
      </p:sp>
      <p:sp>
        <p:nvSpPr>
          <p:cNvPr id="30" name="Oval 29"/>
          <p:cNvSpPr/>
          <p:nvPr/>
        </p:nvSpPr>
        <p:spPr>
          <a:xfrm>
            <a:off x="10067658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452381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作業者監視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498101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監視員を槽外に配置し、入槽者と常時連絡。継続的に濃度監視を実施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06 /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RISK &amp; PPE POINTS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リスク場所と保護具のポイント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440680" cy="4160520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783080"/>
            <a:ext cx="5440680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59" y="1828800"/>
            <a:ext cx="489204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>
                <a:solidFill>
                  <a:srgbClr val="C9A86E"/>
                </a:solidFill>
                <a:latin typeface="Meiryo"/>
                <a:ea typeface="Meiryo"/>
              </a:rPr>
              <a:t>HAZARDOUS LOCATIONS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59" y="2039112"/>
            <a:ext cx="4892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酸欠リスク場所 4分類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65176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265176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0160" y="260603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地下空間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0160" y="301752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マンホール、地下ピット、共同溝。微生物による酸素消費が起こりやすい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80160" y="342899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タンク・反応槽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80160" y="3840479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内部塗装の酸化、洗浄残液からの硫化水素発生に注意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4297679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4297679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80160" y="425195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果実・穀物倉庫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80160" y="466344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植物の呼吸作用やドライアイス昇華で酸素濃度が低下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" y="512064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512064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80160" y="5074920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不活性ガス区画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80160" y="548640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窒素・アルゴンパージ後の配管・容器内は急速に意識消失の危険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17920" y="1783080"/>
            <a:ext cx="5440680" cy="4160520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217920" y="1783080"/>
            <a:ext cx="5440680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92240" y="1828800"/>
            <a:ext cx="489204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>
                <a:solidFill>
                  <a:srgbClr val="C9A86E"/>
                </a:solidFill>
                <a:latin typeface="Meiryo"/>
                <a:ea typeface="Meiryo"/>
              </a:rPr>
              <a:t>VENTILATION &amp; PPE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2039112"/>
            <a:ext cx="4892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換気・保護具 4ポイント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46520" y="265176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46520" y="265176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49440" y="260603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強制換気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49440" y="301752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自然換気では不十分。送風機で空気を送り込み槽内空気を入替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446520" y="347472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46520" y="347472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49440" y="342899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空気呼吸器・送気マスク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949440" y="3840479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防毒マスクは無効。給気式呼吸用保護具を必ず選定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446520" y="4297679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446520" y="4297679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949440" y="425195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命綱・墜落制止用器具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949440" y="466344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引き上げ救助用ハーネスを装着、槽外で確保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446520" y="512064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46520" y="512064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49440" y="5074920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監視員の常時配置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949440" y="548640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入槽者1名につき監視員1名以上、無線・呼びかけで状況把握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07 / 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RESCUE PROCEDURE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救助 5ステップ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二次災害（救助者の被災）が酸欠死亡の最大要因。装備なしで進入しない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呼びかけ・状況確認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槽外から声かけし応答を確認。安易に進入せず周囲に応援を要請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00441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800441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00441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37601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119通報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65033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救急要請。酸欠・硫化水素の可能性を必ず伝達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52242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052242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052242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89402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監視員確保・換気強化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16834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救助中も酸素濃度・ガス濃度を監視。送風機を最大稼働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04044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304044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304044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41204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救助者の保護具装着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68636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空気呼吸器・命綱を装着してから進入。素手・素面の進入は厳禁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555845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555845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555845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93005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救出・蘇生・搬送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720437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命綱で引き上げ、安全な場所で気道確保・人工呼吸・AED使用後に搬送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08 / 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WORK CHIEF DUTIES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酸素欠乏危険作業主任者の責務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酸欠則第11条に基づき、技能講習修了者から選任される作業主任者の法定義務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59" y="25603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59" y="25603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25786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作業前・作業中の濃度測定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59" y="31546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酸素18%以上・硫化水素10ppm以下を作業中も継続的に確認・記録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79" y="22860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799" y="25603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799" y="25603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199" y="25786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人員点呼と入退場管理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799" y="31546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入槽者の氏名・人数を点呼で確認、退避時の取り残しゼロを確保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434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22959" y="46177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59" y="46177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37360" y="46360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退避指示・救助指揮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59" y="52120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異常時は即時退避を指示、装備なき救助進入を絶対に許可しない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79" y="43434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799" y="46177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799" y="46177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199" y="46360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教育記録・点検記録の保存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799" y="52120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特別教育記録、濃度測定記録、保護具点検記録を3年以上保存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09 /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ANZEN AI Seminar Template</dc:title>
  <dc:subject>労働衛生教育 16:9 テンプレート</dc:subject>
  <dc:creator>ANZEN AI</dc:creator>
  <cp:keywords>ANZEN AI; 労働安全; 労働衛生教育; PowerPoint</cp:keywords>
  <dc:description>労働安全コンサルタント（登録番号260022・土木）監修による労働衛生教育セミナー資料の共通テンプレート。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