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40080"/>
            <a:ext cx="3657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C9A86E"/>
                </a:solidFill>
                <a:latin typeface="Meiryo"/>
                <a:ea typeface="Meiryo"/>
              </a:rPr>
              <a:t>特別教育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50876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ABRASIVE WHEEL HANDLING SPECIAL EDUCATION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05156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5400" b="1">
                <a:solidFill>
                  <a:srgbClr val="FFFFFF"/>
                </a:solidFill>
                <a:latin typeface="Meiryo"/>
                <a:ea typeface="Meiryo"/>
              </a:rPr>
              <a:t>研削といし取替え等 特別教育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38328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0">
                <a:solidFill>
                  <a:srgbClr val="CBD5E1"/>
                </a:solidFill>
                <a:latin typeface="Meiryo"/>
                <a:ea typeface="Meiryo"/>
              </a:rPr>
              <a:t>学科＋実技対応コース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4846320"/>
            <a:ext cx="1828800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498348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CBD5E1"/>
                </a:solidFill>
                <a:latin typeface="Meiryo"/>
                <a:ea typeface="Meiryo"/>
              </a:rPr>
              <a:t>安衛則第36条第1号・第38条準拠 ／ 約4時間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10515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97135" y="640080"/>
            <a:ext cx="1645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200" b="1">
                <a:solidFill>
                  <a:srgbClr val="A0783C"/>
                </a:solidFill>
                <a:latin typeface="Meiryo"/>
                <a:ea typeface="Meiryo"/>
              </a:rPr>
              <a:t>ANZEN 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1094415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1">
                <a:solidFill>
                  <a:srgbClr val="FFFFFF"/>
                </a:solidFill>
                <a:latin typeface="Meiryo"/>
                <a:ea typeface="Meiryo"/>
              </a:rPr>
              <a:t>本日のまとめ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破裂は致命的、教育は法定義務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取替え業務は安衛則第36条第1号の特別教育対象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0488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90488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83096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50607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試運転は1分・3分ルール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83096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始業時1分以上、取替え後3分以上の無負荷運転を徹底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760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側方退避と受入れ検査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正面に立たない、音響検査でといしの健全性を確認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90488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90488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83096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50607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記録と継続改善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83096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教育記録・点検記録を3年保存し、毎年見直す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5532120"/>
            <a:ext cx="11094415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669280"/>
            <a:ext cx="2286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お問い合わせ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5989320"/>
            <a:ext cx="6400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safe-ai-site.vercel.app/contact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35508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本日のアジェンダ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7" name="Rectangle 6"/>
          <p:cNvSpPr/>
          <p:nvPr/>
        </p:nvSpPr>
        <p:spPr>
          <a:xfrm>
            <a:off x="1508760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64591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なぜ研削といし教育が必要か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1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破裂・飛散による重篤災害と特別教育の位置づけ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26479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79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86599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22375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学科カリキュラムの4要素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2375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取扱業務・といし構造・関係法令・試運転と異常対応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08760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64591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学科＋実技の時間割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1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法定2時間＋2時間の科目構成と実施内容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79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55079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86599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22375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取替え作業 4STEP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2375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仕様確認→取付け→試運転→異常時対応の手順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08760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64591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破裂要因と正しい取付け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4591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事故メカニズムと取付けポイントの整理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26479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55079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86599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22375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試運転5ステップと管理者責務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2375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始業時1分・取替え後3分の運用と法的責任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WHY NOW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なぜ研削といし教育か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029200" cy="420624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219456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429768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5000" b="1">
                <a:solidFill>
                  <a:srgbClr val="FFFFFF"/>
                </a:solidFill>
                <a:latin typeface="Meiryo"/>
                <a:ea typeface="Meiryo"/>
              </a:rPr>
              <a:t>60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3200400"/>
            <a:ext cx="13716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7200" b="1">
                <a:solidFill>
                  <a:srgbClr val="A0783C"/>
                </a:solidFill>
                <a:latin typeface="Meiryo"/>
                <a:ea typeface="Meiryo"/>
              </a:rPr>
              <a:t>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4297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500" b="0">
                <a:solidFill>
                  <a:srgbClr val="CBD5E1"/>
                </a:solidFill>
                <a:latin typeface="Meiryo"/>
                <a:ea typeface="Meiryo"/>
              </a:rPr>
              <a:t>研削関連災害における「飛来・落下／はさまれ・巻込まれ」が占める比率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532120"/>
            <a:ext cx="42976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出典：厚生労働省「労働災害発生状況」事故の型別調査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1783080"/>
            <a:ext cx="5669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事故の型別 研削関連災害の傾向（相対値）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40487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飛来・落下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567160" y="240487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1.00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305638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切れ・こすれ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0" y="293751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0" y="2937510"/>
            <a:ext cx="3074212" cy="4572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892332" y="305638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0.82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70789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はさまれ・巻込まれ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0" y="358902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772400" y="3589020"/>
            <a:ext cx="2061972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880092" y="370789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0.55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435940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激突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772400" y="4240529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772400" y="4240529"/>
            <a:ext cx="1424635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242755" y="435940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0.38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501091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その他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72400" y="489204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772400" y="4892040"/>
            <a:ext cx="787298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605418" y="501091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0.21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623559"/>
            <a:ext cx="5669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64748B"/>
                </a:solidFill>
                <a:latin typeface="Meiryo"/>
                <a:ea typeface="Meiryo"/>
              </a:rPr>
              <a:t>※飛来・落下を1.00として正規化した事故の型別の概算傾向。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FOUR PILLARS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学科カリキュラムの4要素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安衛則第38条 別表第4が定める研削といし取替え等の特別教育 学科科目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取扱業務に関する知識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研削盤の種類・構造・用途、研削加工の基礎、作業手順、危険性と防護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26479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19088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32319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といし・取付具に関する知識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19088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といしの種類と表示記号、構造強度、フランジ・ブッシュ等取付具の選定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関係法令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安衛法・安衛則 第二編第一章第三節（研削盤等）、特別教育規程の要点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26479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19088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19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試運転と異常時対応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19088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始業時1分・取替え後3分の試運転、振動・異音時の停止と再点検手順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CURRICULUM HOURS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学科＋実技 時間割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828800"/>
            <a:ext cx="199699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828800"/>
            <a:ext cx="181411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項目</a:t>
            </a:r>
          </a:p>
        </p:txBody>
      </p:sp>
      <p:sp>
        <p:nvSpPr>
          <p:cNvPr id="7" name="Rectangle 6"/>
          <p:cNvSpPr/>
          <p:nvPr/>
        </p:nvSpPr>
        <p:spPr>
          <a:xfrm>
            <a:off x="2545634" y="1828800"/>
            <a:ext cx="2662659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637074" y="1828800"/>
            <a:ext cx="2479779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区分</a:t>
            </a:r>
          </a:p>
        </p:txBody>
      </p:sp>
      <p:sp>
        <p:nvSpPr>
          <p:cNvPr id="9" name="Rectangle 8"/>
          <p:cNvSpPr/>
          <p:nvPr/>
        </p:nvSpPr>
        <p:spPr>
          <a:xfrm>
            <a:off x="5208294" y="1828800"/>
            <a:ext cx="3106436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99734" y="1828800"/>
            <a:ext cx="2923556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時間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14730" y="1828800"/>
            <a:ext cx="332832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06170" y="1828800"/>
            <a:ext cx="314544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主な内容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331720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" y="2331720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取扱業務に関する知識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45634" y="2331720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655362" y="2331720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208294" y="2331720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18022" y="2331720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0.5h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14730" y="2331720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24458" y="2331720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研削盤の構造・用途・危険性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2999232"/>
            <a:ext cx="199699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8368" y="2999232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といし・取付具に関する知識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45634" y="2999232"/>
            <a:ext cx="2662659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655362" y="2999232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208294" y="2999232"/>
            <a:ext cx="3106436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318022" y="2999232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314730" y="2999232"/>
            <a:ext cx="332832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24458" y="2999232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種類・表示記号・フランジ等取付具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8640" y="3666744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58368" y="3666744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関係法令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45634" y="3666744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2655362" y="3666744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208294" y="3666744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318022" y="3666744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0.5h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314730" y="3666744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424458" y="3666744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安衛則・特別教育規程の要点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8640" y="4334256"/>
            <a:ext cx="199699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8368" y="4334256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といしの取付け方法・試運転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45634" y="4334256"/>
            <a:ext cx="2662659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2655362" y="4334256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実技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208294" y="4334256"/>
            <a:ext cx="3106436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318022" y="4334256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314730" y="4334256"/>
            <a:ext cx="332832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424458" y="4334256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取付手順・つり合い試験・試運転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8640" y="5001768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58368" y="5001768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といしを用いた研削作業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545634" y="5001768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655362" y="5001768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実技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208294" y="5001768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318022" y="5001768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314730" y="5001768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8424458" y="5001768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作業姿勢・防護具・異常時停止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48640" y="576072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4748B"/>
                </a:solidFill>
                <a:latin typeface="Meiryo"/>
                <a:ea typeface="Meiryo"/>
              </a:rPr>
              <a:t>出典：労働安全衛生規則第38条・特別教育規程第1条（学科2h以上＋実技2h以上）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REPLACEMENT FLOW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取替え作業 4STEP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安衛則第118条の趣旨に沿い、取替えから試運転までを定型手順化する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1</a:t>
            </a:r>
          </a:p>
        </p:txBody>
      </p:sp>
      <p:sp>
        <p:nvSpPr>
          <p:cNvPr id="9" name="Oval 8"/>
          <p:cNvSpPr/>
          <p:nvPr/>
        </p:nvSpPr>
        <p:spPr>
          <a:xfrm>
            <a:off x="1301076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仕様・適合確認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最高使用周速度・寸法・表示記号と機械側仕様の整合確認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67913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470833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2</a:t>
            </a:r>
          </a:p>
        </p:txBody>
      </p:sp>
      <p:sp>
        <p:nvSpPr>
          <p:cNvPr id="16" name="Oval 15"/>
          <p:cNvSpPr/>
          <p:nvPr/>
        </p:nvSpPr>
        <p:spPr>
          <a:xfrm>
            <a:off x="4223270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07993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取付け・締付け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3713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フランジ・ブッシュ・紙パッキンの正規組合せでトルク管理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890107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393027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3</a:t>
            </a:r>
          </a:p>
        </p:txBody>
      </p:sp>
      <p:sp>
        <p:nvSpPr>
          <p:cNvPr id="23" name="Oval 22"/>
          <p:cNvSpPr/>
          <p:nvPr/>
        </p:nvSpPr>
        <p:spPr>
          <a:xfrm>
            <a:off x="7145464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0187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試運転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75907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側方退避のうえ取替え後3分以上、始業時1分以上の無負荷運転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8812301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315221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4</a:t>
            </a:r>
          </a:p>
        </p:txBody>
      </p:sp>
      <p:sp>
        <p:nvSpPr>
          <p:cNvPr id="30" name="Oval 29"/>
          <p:cNvSpPr/>
          <p:nvPr/>
        </p:nvSpPr>
        <p:spPr>
          <a:xfrm>
            <a:off x="10067658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452381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異常時対応・記録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498101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振動・異音・偏心は即停止し再点検。実施結果と点検者を記録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SAFE MOUNTING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破裂要因と正しい取付け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59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RUPTURE CAUSES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59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といし破裂の主要要因 4ポイント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最高使用周速度の超過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機械の回転数とといし表示記号の不整合は破裂の主要因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衝撃・ひび割れの見落とし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016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落下・打撃を受けたといしは外観正常でも内部亀裂が残存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フランジ・取付具の不適合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016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寸法違い・偏当たり・締付不足が応力集中を招く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側面研削・無理な押当て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8016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設計用途外の使用や過大な押付け力で破断荷重を超過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1792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21792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92240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PROPER MOUNTING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正しい取付け 4ポイント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944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受入れ時の音響検査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4944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木製ハンマで軽打し清音を確認、濁音は使用禁止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944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規定フランジと紙パッキン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4944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同径・同形状フランジを左右対称に、紙パッキンを必ず介挿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944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段階的な締付け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4944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対角順で均等に締め、規定トルクを超えない管理を徹底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4944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取替え後3分以上の試運転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4944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側方に退避し、振動・異音・偏心の有無を目視と聴覚で確認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TEST RUN PROCEDURE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試運転の5ステップ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安衛則第118条に基づく試運転は、取替え時と始業時で時間が異なる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始業時1分以上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毎日の作業開始前に1分以上の無負荷運転で異常の有無を確認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00441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800441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00441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37601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取替え後3分以上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65033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といし取替え時は3分以上、強度確認と慣らし運転を行う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52242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52242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52242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89402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振動・異音の確認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6834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軸受・取付具の緩み、偏心・うなりの有無を目視と聴覚で点検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04044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304044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04044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41204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といし側方への退避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68636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万一の破裂に備え、回転面の正面に立たず側方に退避する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555845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555845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555845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93005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結果の記録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20437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実施日・実施者・点検結果を記録し、是正履歴とともに保存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MANAGER'S DUTIES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管理者の責務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安衛法第59条第3項（特別教育）および安衛則第38条・第118条に基づく使用者の取組み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特別教育の確実な実施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5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学科2時間＋実技2時間以上を雇入れ時・配置替え時に実施し受講記録を整備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199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教育記録の3年保存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79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受講者氏名・科目・時間・講師名を記録し、3年以上保存（安衛則第38条）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37360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始業前点検の徹底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5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試運転・防護カバー・受け台の隙間（3mm以下）を毎日確認させる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199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保護具と是正の運用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79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保護めがね・防じんマスクを支給、不適合といしは即廃棄処分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ANZEN AI Seminar Template</dc:title>
  <dc:subject>労働衛生教育 16:9 テンプレート</dc:subject>
  <dc:creator>ANZEN AI</dc:creator>
  <cp:keywords>ANZEN AI; 労働安全; 労働衛生教育; PowerPoint</cp:keywords>
  <dc:description>労働安全コンサルタント（登録番号260022・土木）監修による労働衛生教育セミナー資料の共通テンプレート。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