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5029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3657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C9A86E"/>
                </a:solidFill>
                <a:latin typeface="Meiryo"/>
                <a:ea typeface="Meiryo"/>
              </a:rPr>
              <a:t>特別教育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50876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FULL-BODY HARNESS SPECIAL EDUCATION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400" b="1">
                <a:solidFill>
                  <a:srgbClr val="FFFFFF"/>
                </a:solidFill>
                <a:latin typeface="Meiryo"/>
                <a:ea typeface="Meiryo"/>
              </a:rPr>
              <a:t>フルハーネス型 特別教育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38328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0">
                <a:solidFill>
                  <a:srgbClr val="CBD5E1"/>
                </a:solidFill>
                <a:latin typeface="Meiryo"/>
                <a:ea typeface="Meiryo"/>
              </a:rPr>
              <a:t>墜落制止用器具を用いる業務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4846320"/>
            <a:ext cx="1828800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4983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CBD5E1"/>
                </a:solidFill>
                <a:latin typeface="Meiryo"/>
                <a:ea typeface="Meiryo"/>
              </a:rPr>
              <a:t>安衛則第36条第41号準拠 ／ 約6時間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10515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97135" y="640080"/>
            <a:ext cx="1645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200" b="1">
                <a:solidFill>
                  <a:srgbClr val="A0783C"/>
                </a:solidFill>
                <a:latin typeface="Meiryo"/>
                <a:ea typeface="Meiryo"/>
              </a:rPr>
              <a:t>ANZEN 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11094415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1">
                <a:solidFill>
                  <a:srgbClr val="FFFFFF"/>
                </a:solidFill>
                <a:latin typeface="Meiryo"/>
                <a:ea typeface="Meiryo"/>
              </a:rPr>
              <a:t>本日のまとめ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6.75m超は原則フルハーネス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建設業は5m超推奨。胴ベルトは限定用途のみ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1691640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90488" y="1691640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83096" y="1856232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0607" y="1874520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取付高さとクリアランスが命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83096" y="2468880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D環高さ・自由落下距離・伸び量の総和を必ず確認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760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始業前点検を習慣化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縫製・金具・アブソーバを毎日確認、衝撃品は即廃棄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90488" y="3675887"/>
            <a:ext cx="5440680" cy="1783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90488" y="3675887"/>
            <a:ext cx="109728" cy="178308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83096" y="3840479"/>
            <a:ext cx="64008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50607" y="3858768"/>
            <a:ext cx="42976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救助体制まで含めて教育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83096" y="4453127"/>
            <a:ext cx="49834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宙吊り対応・レスキュープランを事業場で整備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0" y="5532120"/>
            <a:ext cx="11094415" cy="15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5669280"/>
            <a:ext cx="2286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お問い合わせ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598932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safe-ai-site.vercel.app/contact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35508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本日のアジェンダ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8760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64591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墜落災害の現状と法改正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591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2019年2月施行の用語変更とフルハーネス原則化の背景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26479" y="1783080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79" y="1947672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6599" y="2011680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23759" y="1984248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学科4区分の全体像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23759" y="2496312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作業／器具／災害防止／関係法令の体系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48640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7240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08760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4591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業種別の墜落リスク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1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建設・製造・運輸・電気通信・林業の傾向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79" y="3319272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55079" y="3483864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086599" y="3547872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223759" y="3520440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装着・点検・使用・保管の4STEP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23759" y="4032504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日常運用で守る基本フロー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08760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64591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ランヤード選定と装着のポイント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4591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自由落下距離・振り子・第一種/第二種の理解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79" y="4855464"/>
            <a:ext cx="534924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55079" y="5020055"/>
            <a:ext cx="640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1">
                <a:solidFill>
                  <a:srgbClr val="A0783C"/>
                </a:solidFill>
                <a:latin typeface="Meiryo"/>
                <a:ea typeface="Meiryo"/>
              </a:rPr>
              <a:t>06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86599" y="5084064"/>
            <a:ext cx="10000" cy="914400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223759" y="5056631"/>
            <a:ext cx="406907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1A2744"/>
                </a:solidFill>
                <a:latin typeface="Meiryo"/>
                <a:ea typeface="Meiryo"/>
              </a:rPr>
              <a:t>墜落時対応と元方・使用者の責務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223759" y="5568696"/>
            <a:ext cx="4069079" cy="5943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救助5ステップと法定義務の整理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WHY FULL-BODY HARNESS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なぜフルハーネスが原則か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029200" cy="420624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19456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297680" cy="2377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</a:pPr>
            <a:r>
              <a:rPr sz="15000" b="1">
                <a:solidFill>
                  <a:srgbClr val="FFFFFF"/>
                </a:solidFill>
                <a:latin typeface="Meiryo"/>
                <a:ea typeface="Meiryo"/>
              </a:rPr>
              <a:t>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3200400"/>
            <a:ext cx="1371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7200" b="1">
                <a:solidFill>
                  <a:srgbClr val="A0783C"/>
                </a:solidFill>
                <a:latin typeface="Meiryo"/>
                <a:ea typeface="Meiryo"/>
              </a:rPr>
              <a:t>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5029200"/>
            <a:ext cx="4297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500" b="0">
                <a:solidFill>
                  <a:srgbClr val="CBD5E1"/>
                </a:solidFill>
                <a:latin typeface="Meiryo"/>
                <a:ea typeface="Meiryo"/>
              </a:rPr>
              <a:t>建設業 死亡災害に占める墜落・転落の比率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4297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4A3B8"/>
                </a:solidFill>
                <a:latin typeface="Meiryo"/>
                <a:ea typeface="Meiryo"/>
              </a:rPr>
              <a:t>出典：厚生労働省「労働災害発生状況」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0" y="1783080"/>
            <a:ext cx="5669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墜落・転落死亡災害 業種別件数（相対値）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0" y="240487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建設業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0" y="2286000"/>
            <a:ext cx="3749039" cy="45720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567160" y="240487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1.00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305638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製造業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0" y="293751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0" y="2937510"/>
            <a:ext cx="1199692" cy="4572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017812" y="305638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0.32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70789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陸上運輸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0" y="358902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772400" y="3589020"/>
            <a:ext cx="787298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605418" y="370789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0.21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4359401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林業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72400" y="4240529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772400" y="4240529"/>
            <a:ext cx="674827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492947" y="4359401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0.18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10912"/>
            <a:ext cx="1737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電気通信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72400" y="4892040"/>
            <a:ext cx="3749039" cy="457200"/>
          </a:xfrm>
          <a:prstGeom prst="rect">
            <a:avLst/>
          </a:prstGeom>
          <a:solidFill>
            <a:srgbClr val="F1F5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0" y="4892040"/>
            <a:ext cx="337413" cy="457200"/>
          </a:xfrm>
          <a:prstGeom prst="rect">
            <a:avLst/>
          </a:prstGeom>
          <a:solidFill>
            <a:srgbClr val="94A3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155533" y="501091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334155"/>
                </a:solidFill>
                <a:latin typeface="Meiryo"/>
                <a:ea typeface="Meiryo"/>
              </a:rPr>
              <a:t>0.09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623559"/>
            <a:ext cx="56692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64748B"/>
                </a:solidFill>
                <a:latin typeface="Meiryo"/>
                <a:ea typeface="Meiryo"/>
              </a:rPr>
              <a:t>※建設業の発生件数を1.00として正規化した業種別傾向の概算。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FOUR LEGAL TOPICS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学科 法定4区分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厚生労働省告示第11号が定める特別教育のカリキュラム体系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7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作業に関する知識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作業に用いる設備の種類・構造・取扱い、作業に伴う災害とその防止方法（1時間）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79" y="228600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19088" y="246888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19" y="248716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墜落制止用器具に関する知識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19088" y="3063240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フルハーネス・ランヤード・接続器具の構造、点検・整備、使用方法（2時間）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1247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労働災害の防止に関する知識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1247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墜落による労働災害の防止のための措置、安全帯使用上の留意点（1時間）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89120"/>
            <a:ext cx="5349240" cy="1874519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79" y="4389120"/>
            <a:ext cx="109728" cy="1874519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19088" y="4572000"/>
            <a:ext cx="731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000" b="1">
                <a:solidFill>
                  <a:srgbClr val="A0783C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19" y="4590288"/>
            <a:ext cx="41605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>
                <a:solidFill>
                  <a:srgbClr val="1A2744"/>
                </a:solidFill>
                <a:latin typeface="Meiryo"/>
                <a:ea typeface="Meiryo"/>
              </a:rPr>
              <a:t>関係法令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9088" y="5166359"/>
            <a:ext cx="4846320" cy="100583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安衛法、安衛令、安衛則中の関係条項、構造規格、ガイドライン（0.5時間）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CURRICULUM TIMETABLE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カリキュラム時間割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828800"/>
            <a:ext cx="199699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181411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区分</a:t>
            </a:r>
          </a:p>
        </p:txBody>
      </p:sp>
      <p:sp>
        <p:nvSpPr>
          <p:cNvPr id="7" name="Rectangle 6"/>
          <p:cNvSpPr/>
          <p:nvPr/>
        </p:nvSpPr>
        <p:spPr>
          <a:xfrm>
            <a:off x="2545634" y="1828800"/>
            <a:ext cx="2662659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37074" y="1828800"/>
            <a:ext cx="2479779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科目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8294" y="1828800"/>
            <a:ext cx="3106436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99734" y="1828800"/>
            <a:ext cx="2923556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時間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14730" y="1828800"/>
            <a:ext cx="3328324" cy="50292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406170" y="1828800"/>
            <a:ext cx="3145444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FFFFFF"/>
                </a:solidFill>
                <a:latin typeface="Meiryo"/>
                <a:ea typeface="Meiryo"/>
              </a:rPr>
              <a:t>主な内容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31720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2331720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45634" y="2331720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5362" y="2331720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作業に関する知識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208294" y="2331720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18022" y="2331720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314730" y="2331720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4458" y="2331720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作業設備・作業手順・災害事例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48640" y="2999232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" y="2999232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45634" y="2999232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655362" y="2999232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墜落制止用器具に関する知識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08294" y="2999232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318022" y="2999232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2.0h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314730" y="2999232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24458" y="2999232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構造・規格・点検・選定基準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8640" y="3666744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58368" y="3666744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45634" y="3666744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2655362" y="3666744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労働災害の防止に関する知識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208294" y="3666744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318022" y="3666744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1.0h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314730" y="3666744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424458" y="3666744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墜落防止措置・救助・応急処置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334256"/>
            <a:ext cx="199699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8368" y="4334256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学科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45634" y="4334256"/>
            <a:ext cx="2662659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2655362" y="4334256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関係法令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08294" y="4334256"/>
            <a:ext cx="3106436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318022" y="4334256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0.5h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314730" y="4334256"/>
            <a:ext cx="3328324" cy="667512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24458" y="4334256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安衛則第36条第41号関連・構造規格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48640" y="5001768"/>
            <a:ext cx="199699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8368" y="5001768"/>
            <a:ext cx="177753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1A2744"/>
                </a:solidFill>
                <a:latin typeface="Meiryo"/>
                <a:ea typeface="Meiryo"/>
              </a:rPr>
              <a:t>実技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545634" y="5001768"/>
            <a:ext cx="2662659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55362" y="5001768"/>
            <a:ext cx="2443203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墜落制止用器具の使用方法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208294" y="5001768"/>
            <a:ext cx="3106436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318022" y="5001768"/>
            <a:ext cx="2886980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1.5h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14730" y="5001768"/>
            <a:ext cx="3328324" cy="66751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24458" y="5001768"/>
            <a:ext cx="3108868" cy="66751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34155"/>
                </a:solidFill>
                <a:latin typeface="Meiryo"/>
                <a:ea typeface="Meiryo"/>
              </a:rPr>
              <a:t>装着・取付け・点検実習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8640" y="5760720"/>
            <a:ext cx="1109441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4748B"/>
                </a:solidFill>
                <a:latin typeface="Meiryo"/>
                <a:ea typeface="Meiryo"/>
              </a:rPr>
              <a:t>出典：厚生労働省告示第11号（2018年）／ 学科4.5h ＋ 実技1.5h ＝ 計6h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DAILY OPERATION FLOW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装着・点検・使用・保管 4STEP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フルハーネスの日常運用で守るべき基本フロー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1</a:t>
            </a:r>
          </a:p>
        </p:txBody>
      </p:sp>
      <p:sp>
        <p:nvSpPr>
          <p:cNvPr id="9" name="Oval 8"/>
          <p:cNvSpPr/>
          <p:nvPr/>
        </p:nvSpPr>
        <p:spPr>
          <a:xfrm>
            <a:off x="1301076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装着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体型に合わせ、ベルトのねじれ・たるみなく胸・腿・肩を確実に固定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67913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470833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70833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2</a:t>
            </a:r>
          </a:p>
        </p:txBody>
      </p:sp>
      <p:sp>
        <p:nvSpPr>
          <p:cNvPr id="16" name="Oval 15"/>
          <p:cNvSpPr/>
          <p:nvPr/>
        </p:nvSpPr>
        <p:spPr>
          <a:xfrm>
            <a:off x="4223270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07993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点検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3713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縫製・金具・ランヤード・ショックアブソーバの損傷を作業前に目視確認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5890107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393027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93027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3</a:t>
            </a:r>
          </a:p>
        </p:txBody>
      </p:sp>
      <p:sp>
        <p:nvSpPr>
          <p:cNvPr id="23" name="Oval 22"/>
          <p:cNvSpPr/>
          <p:nvPr/>
        </p:nvSpPr>
        <p:spPr>
          <a:xfrm>
            <a:off x="7145464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0187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使用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75907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取付設備は腰より高い位置（D環高さ以上）に確実にフック掛け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8812301" y="3886200"/>
            <a:ext cx="411480" cy="365760"/>
          </a:xfrm>
          <a:prstGeom prst="rightArrow">
            <a:avLst/>
          </a:prstGeom>
          <a:solidFill>
            <a:srgbClr val="CBD5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15221" y="2468880"/>
            <a:ext cx="2327833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15221" y="2468880"/>
            <a:ext cx="2327833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A0783C"/>
                </a:solidFill>
                <a:latin typeface="Meiryo"/>
                <a:ea typeface="Meiryo"/>
              </a:rPr>
              <a:t>STEP 4</a:t>
            </a:r>
          </a:p>
        </p:txBody>
      </p:sp>
      <p:sp>
        <p:nvSpPr>
          <p:cNvPr id="30" name="Oval 29"/>
          <p:cNvSpPr/>
          <p:nvPr/>
        </p:nvSpPr>
        <p:spPr>
          <a:xfrm>
            <a:off x="10067658" y="3337560"/>
            <a:ext cx="822960" cy="822960"/>
          </a:xfrm>
          <a:prstGeom prst="ellipse">
            <a:avLst/>
          </a:prstGeom>
          <a:solidFill>
            <a:srgbClr val="A078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3400" b="1">
                <a:solidFill>
                  <a:srgbClr val="FFFFFF"/>
                </a:solidFill>
                <a:latin typeface="Meiryo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452381" y="4343400"/>
            <a:ext cx="2053513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保管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98101" y="4892040"/>
            <a:ext cx="1962073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直射日光・高温多湿・薬品を避けて保管。落下衝撃を受けた製品は廃棄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LANYARD &amp; FITTING POINTS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ランヤード選定と装着のポイント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59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LANYARD SELECTION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59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ランヤード選定 4ポイント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自由落下距離を確認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取付位置とD環高さから必要落下距離（クリアランス）を計算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016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振り子（スイング）リスク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8016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取付点は作業位置の真上が原則。横方向ずれは衝突リスク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最大衝撃荷重 6.0kN以下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016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ショックアブソーバの伸び量を含めて選定（構造規格）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8016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第一種／第二種の使い分け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第一種は腰高さ以上、第二種は足元（4kN）取付け対応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17920" y="1783080"/>
            <a:ext cx="5440680" cy="4160520"/>
          </a:xfrm>
          <a:prstGeom prst="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217920" y="1783080"/>
            <a:ext cx="5440680" cy="640080"/>
          </a:xfrm>
          <a:prstGeom prst="rect">
            <a:avLst/>
          </a:prstGeom>
          <a:solidFill>
            <a:srgbClr val="1A27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92240" y="1828800"/>
            <a:ext cx="489204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>
                <a:solidFill>
                  <a:srgbClr val="C9A86E"/>
                </a:solidFill>
                <a:latin typeface="Meiryo"/>
                <a:ea typeface="Meiryo"/>
              </a:rPr>
              <a:t>FITTING &amp; ANCHORING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2039112"/>
            <a:ext cx="48920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1">
                <a:solidFill>
                  <a:srgbClr val="FFFFFF"/>
                </a:solidFill>
                <a:latin typeface="Meiryo"/>
                <a:ea typeface="Meiryo"/>
              </a:rPr>
              <a:t>装着・取付け 4ポイント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65176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260603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胸ベルトは胸骨中央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01752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ずれると吊り下がり時に頚部圧迫や逸脱の恐れ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47472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342899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腿ベルトの締め込み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840479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指2本が入る程度。緩みは墜落時の腿部損傷原因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446520" y="4297679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251959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取付設備の強度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49440" y="466344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一人当たり22.0kN以上の強度がある構造物・親綱に掛ける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46520" y="5120640"/>
            <a:ext cx="36576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Meiryo"/>
                <a:ea typeface="Meiryo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074920"/>
            <a:ext cx="45262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>
                <a:solidFill>
                  <a:srgbClr val="1A2744"/>
                </a:solidFill>
                <a:latin typeface="Meiryo"/>
                <a:ea typeface="Meiryo"/>
              </a:rPr>
              <a:t>フック向きと外れ止め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49440" y="5486400"/>
            <a:ext cx="4526280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ロック機構を毎回確認。手すり・足場材への直掛けは避ける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POST-FALL RESPONSE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墜落時対応 5ステップ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宙吊り（サスペンショントラウマ）防止のため、迅速な救助が必須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発見・呼びかけ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即座に周囲へ知らせ、被災者の意識・呼吸を確認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00441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800441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00441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601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119通報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5033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救急要請。建物階層・取付高さなど墜落状況を伝達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52242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52242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52242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02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二次災害防止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6834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周囲の落下物・電源を確認、救助者の自己確保を実施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04044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04044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04044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41204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救助・降下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8636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レスキューシステムまたは高所作業車で速やかに地上へ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555845" y="2377440"/>
            <a:ext cx="2087209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555845" y="2377440"/>
            <a:ext cx="2087209" cy="146304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55845" y="2743200"/>
            <a:ext cx="2087209" cy="12801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400" b="1">
                <a:solidFill>
                  <a:srgbClr val="1A2744"/>
                </a:solidFill>
                <a:latin typeface="Meiryo"/>
                <a:ea typeface="Meiry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93005" y="4069080"/>
            <a:ext cx="1812889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</a:pPr>
            <a:r>
              <a:rPr sz="1400" b="1">
                <a:solidFill>
                  <a:srgbClr val="1A2744"/>
                </a:solidFill>
                <a:latin typeface="Meiryo"/>
                <a:ea typeface="Meiryo"/>
              </a:rPr>
              <a:t>応急処置・搬送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20437" y="4754880"/>
            <a:ext cx="1758025" cy="9601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5000"/>
              </a:lnSpc>
            </a:pPr>
            <a:r>
              <a:rPr sz="1000" b="0">
                <a:solidFill>
                  <a:srgbClr val="334155"/>
                </a:solidFill>
                <a:latin typeface="Meiryo"/>
                <a:ea typeface="Meiryo"/>
              </a:rPr>
              <a:t>宙吊り後は急に水平に寝かせず、半座位で経過観察し搬送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1109441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A0783C"/>
                </a:solidFill>
                <a:latin typeface="Meiryo"/>
                <a:ea typeface="Meiryo"/>
              </a:rPr>
              <a:t>PRIME CONTRACTOR &amp; EMPLOYER DUTIES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795528"/>
            <a:ext cx="11094415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2600" b="1">
                <a:solidFill>
                  <a:srgbClr val="1A2744"/>
                </a:solidFill>
                <a:latin typeface="Meiryo"/>
                <a:ea typeface="Meiryo"/>
              </a:rPr>
              <a:t>元方・使用者の責務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371600"/>
            <a:ext cx="548640" cy="2800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1783080"/>
            <a:ext cx="1109441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334155"/>
                </a:solidFill>
                <a:latin typeface="Meiryo"/>
                <a:ea typeface="Meiryo"/>
              </a:rPr>
              <a:t>安衛法第59条第3項（特別教育）・第30条（元方事業者の措置）に基づく取組み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5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特別教育の実施・記録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5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6.75m超（建設業5m超）の作業従事者に法定6時間を実施し記録3年保存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79" y="22860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799" y="25603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199" y="25786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作業計画と取付設備の設定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799" y="31546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作業床・親綱・取付金具を計画段階で設計し、強度22kN以上を確保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37360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器具の点検と廃棄基準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始業前点検・月次点検を実施。落下衝撃品・破損品は即廃棄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79" y="4343400"/>
            <a:ext cx="5349240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solidFill>
            <a:srgbClr val="A078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799" y="4617720"/>
            <a:ext cx="777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1">
                <a:solidFill>
                  <a:srgbClr val="FFFFFF"/>
                </a:solidFill>
                <a:latin typeface="Meiryo"/>
                <a:ea typeface="Meiry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199" y="4636008"/>
            <a:ext cx="3977639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A2744"/>
                </a:solidFill>
                <a:latin typeface="Meiryo"/>
                <a:ea typeface="Meiryo"/>
              </a:rPr>
              <a:t>救助体制の整備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799" y="5212080"/>
            <a:ext cx="4892040" cy="868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5000"/>
              </a:lnSpc>
            </a:pPr>
            <a:r>
              <a:rPr sz="1050" b="0">
                <a:solidFill>
                  <a:srgbClr val="334155"/>
                </a:solidFill>
                <a:latin typeface="Meiryo"/>
                <a:ea typeface="Meiryo"/>
              </a:rPr>
              <a:t>レスキュープランの策定、救助器具の常備、関係請負人への周知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73952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>
                <a:solidFill>
                  <a:srgbClr val="94A3B8"/>
                </a:solidFill>
                <a:latin typeface="Meiryo"/>
                <a:ea typeface="Meiryo"/>
              </a:rPr>
              <a:t>ANZEN AI ／ 労働安全コンサルタント（登録番号260022・土木）監修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28655" y="6473952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>
                <a:solidFill>
                  <a:srgbClr val="94A3B8"/>
                </a:solidFill>
                <a:latin typeface="Meiryo"/>
                <a:ea typeface="Meiryo"/>
              </a:rPr>
              <a:t>09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ANZEN AI Seminar Template</dc:title>
  <dc:subject>労働衛生教育 16:9 テンプレート</dc:subject>
  <dc:creator>ANZEN AI</dc:creator>
  <cp:keywords>ANZEN AI; 労働安全; 労働衛生教育; PowerPoint</cp:keywords>
  <dc:description>労働安全コンサルタント（登録番号260022・土木）監修による労働衛生教育セミナー資料の共通テンプレート。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