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C9A86E"/>
                </a:solidFill>
                <a:latin typeface="Meiryo"/>
                <a:ea typeface="Meiryo"/>
              </a:rPr>
              <a:t>特別教育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SCAFFOLDING ERECTION SPECIAL EDUCATION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>
                <a:solidFill>
                  <a:srgbClr val="FFFFFF"/>
                </a:solidFill>
                <a:latin typeface="Meiryo"/>
                <a:ea typeface="Meiryo"/>
              </a:rPr>
              <a:t>足場の組立て等 特別教育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3832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CBD5E1"/>
                </a:solidFill>
                <a:latin typeface="Meiryo"/>
                <a:ea typeface="Meiryo"/>
              </a:rPr>
              <a:t>組立・解体・変更 対応コース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846320"/>
            <a:ext cx="1828800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983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CBD5E1"/>
                </a:solidFill>
                <a:latin typeface="Meiryo"/>
                <a:ea typeface="Meiryo"/>
              </a:rPr>
              <a:t>安衛則第36条第39号準拠 ／ 6時間以上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97135" y="640080"/>
            <a:ext cx="1645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200" b="1">
                <a:solidFill>
                  <a:srgbClr val="A0783C"/>
                </a:solidFill>
                <a:latin typeface="Meiryo"/>
                <a:ea typeface="Meiryo"/>
              </a:rPr>
              <a:t>ANZEN 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109441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FFFFFF"/>
                </a:solidFill>
                <a:latin typeface="Meiryo"/>
                <a:ea typeface="Meiryo"/>
              </a:rPr>
              <a:t>本日のまとめ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足場は墜落死亡の最大起因物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建設業の墜落災害で足場関連は最大の比重を占める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3096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0607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先行手すり工法を徹底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3096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組立・解体時こそ墜落リスクが高く、先行設置が原則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点検は安衛則564・567条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悪天候後・変更解体後・始業前の3局面で必ず実施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0488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0488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83096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7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記録3年保存と元方統括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83096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特別教育・点検記録を3年保存し、元方は合同点検で統括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532120"/>
            <a:ext cx="11094415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2286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お問い合わせ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98932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safe-ai-site.vercel.app/contact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本日のアジェンダ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760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1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なぜ足場特別教育か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1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建設業墜落・転落死亡災害における足場の比重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79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79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6599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5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学科カリキュラムの4要素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5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足場の方法・工事用設備・災害防止・関係法令の法定区分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08760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1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6時間以上の時間割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1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法定科目と各時間配分の確認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79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79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6599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2375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組立から解体まで4STEP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計画→組立→使用前点検→解体の流れ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08760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64591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墜落防止と組立解体時のポイント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1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手すり先行・親綱・幅木・先行手すり工法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79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79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86599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2375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点検5ステップと管理者責務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安衛則564条に基づく点検と元方の責任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なぜ足場特別教育か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029200" cy="420624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19456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2976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0" b="1">
                <a:solidFill>
                  <a:srgbClr val="FFFFFF"/>
                </a:solidFill>
                <a:latin typeface="Meiryo"/>
                <a:ea typeface="Meiryo"/>
              </a:rPr>
              <a:t>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200400"/>
            <a:ext cx="1371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7200" b="1">
                <a:solidFill>
                  <a:srgbClr val="A0783C"/>
                </a:solidFill>
                <a:latin typeface="Meiryo"/>
                <a:ea typeface="Meiryo"/>
              </a:rPr>
              <a:t>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4297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500" b="0">
                <a:solidFill>
                  <a:srgbClr val="CBD5E1"/>
                </a:solidFill>
                <a:latin typeface="Meiryo"/>
                <a:ea typeface="Meiryo"/>
              </a:rPr>
              <a:t>建設業の墜落・転落死亡災害のうち足場関連が占める比率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4297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出典：厚生労働省「死亡災害報告」建設業 起因物別分析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783080"/>
            <a:ext cx="5669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起因物別 建設業 墜落死亡災害の傾向（相対値）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0487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足場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67160" y="240487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1.00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05638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屋根・はり・もや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0" y="293751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0" y="2937510"/>
            <a:ext cx="3186683" cy="4572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004804" y="305638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0.85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70789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開口部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0" y="358902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772400" y="3589020"/>
            <a:ext cx="2324404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142524" y="370789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0.62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435940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階段・桟橋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72400" y="4240529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0" y="4240529"/>
            <a:ext cx="1537106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355226" y="435940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0.41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1091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その他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0" y="489204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0" y="4892040"/>
            <a:ext cx="1049731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867851" y="501091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0.28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623559"/>
            <a:ext cx="5669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64748B"/>
                </a:solidFill>
                <a:latin typeface="Meiryo"/>
                <a:ea typeface="Meiryo"/>
              </a:rPr>
              <a:t>※足場を1.00として正規化した起因物別の概算傾向。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FOUR PILLARS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学科カリキュラムの4要素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安衛則第36条第39号・特別教育規程が定める足場特別教育 学科科目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足場・作業の方法に関する知識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足場の種類・構造、組立・解体・変更の方法、墜落・崩壊防止の作業手順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79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19088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19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工事用設備・機械・器具・作業環境に関する知識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鋼管・くさび緊結式・枠組足場の部材、移動式足場、作業床・手すり・幅木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労働災害の防止に関する知識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墜落・転落、飛来落下、はさまれ、感電の防止、要求性能墜落制止用器具の使用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79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9088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19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関係法令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9088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安衛法・安衛則 第三編第十章（足場）、第518条〜第575条の主要条文の要点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CURRICULUM HOURS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6時間以上 カリキュラム時間割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199699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81411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科目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5634" y="1828800"/>
            <a:ext cx="2662659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7074" y="1828800"/>
            <a:ext cx="2479779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時間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8294" y="1828800"/>
            <a:ext cx="3106436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99734" y="1828800"/>
            <a:ext cx="2923556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主な内容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4730" y="1828800"/>
            <a:ext cx="332832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06170" y="1828800"/>
            <a:ext cx="314544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備考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31720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331720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足場・作業の方法に関する知識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5634" y="2331720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5362" y="2331720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3.0h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08294" y="2331720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18022" y="2331720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種類・構造・組立解体手順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14730" y="2331720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4458" y="2331720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2999232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2999232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工事用設備・機械・器具に関する知識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45634" y="2999232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55362" y="2999232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0.5h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08294" y="2999232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18022" y="2999232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部材・作業床・手すり等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14730" y="2999232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24458" y="2999232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3666744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8368" y="3666744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労働災害の防止に関する知識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45634" y="3666744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655362" y="3666744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1.5h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08294" y="3666744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18022" y="3666744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墜落・崩壊・飛来落下防止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314730" y="3666744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24458" y="3666744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334256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" y="4334256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関係法令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5634" y="4334256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655362" y="4334256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8294" y="4334256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18022" y="4334256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安衛則第518条〜第575条等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14730" y="4334256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24458" y="4334256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5001768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" y="5001768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合計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45634" y="5001768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55362" y="5001768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6.0h以上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8294" y="5001768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18022" y="5001768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学科のみ（実技なし）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14730" y="5001768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24458" y="5001768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省令最低時間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8640" y="576072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4748B"/>
                </a:solidFill>
                <a:latin typeface="Meiryo"/>
                <a:ea typeface="Meiryo"/>
              </a:rPr>
              <a:t>出典：労働安全衛生規則第36条第39号・特別教育規程（学科6時間以上）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SCAFFOLD LIFECYCLE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足場点検・使用 4STEP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安衛則第564条・第567条に基づき、計画から解体までの定型手順を確立する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1</a:t>
            </a:r>
          </a:p>
        </p:txBody>
      </p:sp>
      <p:sp>
        <p:nvSpPr>
          <p:cNvPr id="9" name="Oval 8"/>
          <p:cNvSpPr/>
          <p:nvPr/>
        </p:nvSpPr>
        <p:spPr>
          <a:xfrm>
            <a:off x="1301076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組立計画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設置場所・荷重・気象条件を踏まえ、組立図と作業手順書を作成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67913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70833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2</a:t>
            </a:r>
          </a:p>
        </p:txBody>
      </p:sp>
      <p:sp>
        <p:nvSpPr>
          <p:cNvPr id="16" name="Oval 15"/>
          <p:cNvSpPr/>
          <p:nvPr/>
        </p:nvSpPr>
        <p:spPr>
          <a:xfrm>
            <a:off x="4223270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7993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組立て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713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作業主任者の指揮、先行手すり工法、幅木・メッシュシートの設置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890107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93027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3</a:t>
            </a:r>
          </a:p>
        </p:txBody>
      </p:sp>
      <p:sp>
        <p:nvSpPr>
          <p:cNvPr id="23" name="Oval 22"/>
          <p:cNvSpPr/>
          <p:nvPr/>
        </p:nvSpPr>
        <p:spPr>
          <a:xfrm>
            <a:off x="7145464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0187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使用前・始業前点検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5907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強風・大雨・地震後および毎日の作業開始前に異常の有無を確認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812301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15221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4</a:t>
            </a:r>
          </a:p>
        </p:txBody>
      </p:sp>
      <p:sp>
        <p:nvSpPr>
          <p:cNvPr id="30" name="Oval 29"/>
          <p:cNvSpPr/>
          <p:nvPr/>
        </p:nvSpPr>
        <p:spPr>
          <a:xfrm>
            <a:off x="10067658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52381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解体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98101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上部から順次、足場材の落下防止、立入禁止区画と監視員配置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FALL PREVENTION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墜落防止と組立解体時のポイント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59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FALL PREVENTION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墜落防止 4ポイント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手すり先行工法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上部床に上がる前に手すりを設置、二段手すりと中桟を確保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親綱の張設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移動範囲全体に水平親綱を張り、要求性能墜落制止用器具を常時掛け替え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幅木・メッシュシート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高さ10cm以上の幅木と落下防止シートで飛来落下を防止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開口部・隙間の養生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作業床と建地の隙間は12cm未満、開口部は確実に塞ぐか手すり設置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1792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ERECTION &amp; DISMANTLING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組立解体時 4ポイント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先行手すり工法の徹底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上層に上がる前に手すりが先行する工法・部材を必ず採用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段違い・ずらしの禁止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作業床の段違い、踏抜きやすい配置を避け、確実な緊結を確認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架材・部材の事前点検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944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鋼管の曲がり・腐食、緊結金具の損傷、ピン・くさびの摩耗を確認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強風・大雨時の作業中止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4944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10分間平均風速10m/s以上、降雨1mm/h以上、降雪1cm/h以上で中止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INSPECTION 5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足場点検の5ステップ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安衛則第567条に基づく点検は、悪天候後・組立変更解体後・始業前に必ず実施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床材・幅木の点検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損傷・腐食・隙間（建地と床の間12cm未満）、固定状況を目視で確認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00441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00441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00441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601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手すり・中桟の点検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5033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高さ85cm以上の手すり、35〜50cmの中桟または幅木の有無を確認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52242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52242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52242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02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緊結部・接続部の点検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6834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緊結金具・ピン・くさびの緩み、変形、摩耗を点検し、不良は即交換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04044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04044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4044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41204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壁つなぎ・控えの点検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8636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規定間隔（垂直9m以下・水平8m以下等）の壁つなぎが機能しているか確認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55845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555845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55845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3005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記録・是正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20437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点検者・点検日・結果と補修内容を記録し、是正完了まで使用禁止表示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MANAGER'S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管理者・元方の責務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安衛法第59条第3項（特別教育）・第29条（元方事業者）および安衛則第564条〜第575条に基づく取組み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特別教育の確実な実施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学科6時間以上を雇入れ時・配置替え時に実施し、受講記録を整備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199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教育記録の3年保存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79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受講者氏名・科目・時間・講師名を記録し、3年以上保存（安衛則第38条）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作業主任者の選任と職務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つり足場・張出し足場・高さ5m以上の足場では作業主任者を選任し職務遂行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199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元方事業者としての統括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79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関係請負人への指導・連絡調整、合同点検・是正の仕組みを整備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ANZEN AI Seminar Template</dc:title>
  <dc:subject>労働衛生教育 16:9 テンプレート</dc:subject>
  <dc:creator>ANZEN AI</dc:creator>
  <cp:keywords>ANZEN AI; 労働安全; 労働衛生教育; PowerPoint</cp:keywords>
  <dc:description>労働安全コンサルタント（登録番号260022・土木）監修による労働衛生教育セミナー資料の共通テンプレート。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